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62" r:id="rId2"/>
    <p:sldId id="257" r:id="rId3"/>
    <p:sldId id="260" r:id="rId4"/>
    <p:sldId id="270" r:id="rId5"/>
    <p:sldId id="283" r:id="rId6"/>
    <p:sldId id="280" r:id="rId7"/>
    <p:sldId id="265" r:id="rId8"/>
    <p:sldId id="278" r:id="rId9"/>
    <p:sldId id="266" r:id="rId10"/>
    <p:sldId id="268" r:id="rId11"/>
    <p:sldId id="271" r:id="rId12"/>
    <p:sldId id="272" r:id="rId13"/>
    <p:sldId id="263" r:id="rId14"/>
    <p:sldId id="284" r:id="rId15"/>
    <p:sldId id="282" r:id="rId16"/>
    <p:sldId id="274" r:id="rId17"/>
    <p:sldId id="275" r:id="rId18"/>
    <p:sldId id="276" r:id="rId19"/>
    <p:sldId id="277" r:id="rId20"/>
    <p:sldId id="258" r:id="rId21"/>
    <p:sldId id="259" r:id="rId22"/>
    <p:sldId id="281" r:id="rId23"/>
    <p:sldId id="287" r:id="rId24"/>
    <p:sldId id="28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712"/>
  </p:normalViewPr>
  <p:slideViewPr>
    <p:cSldViewPr snapToGrid="0" snapToObjects="1">
      <p:cViewPr>
        <p:scale>
          <a:sx n="89" d="100"/>
          <a:sy n="89" d="100"/>
        </p:scale>
        <p:origin x="14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FD0850-B8B7-47B8-9E3B-2011794E1EFF}" type="doc">
      <dgm:prSet loTypeId="urn:microsoft.com/office/officeart/2005/8/layout/pyramid1" loCatId="pyramid" qsTypeId="urn:microsoft.com/office/officeart/2005/8/quickstyle/simple1" qsCatId="simple" csTypeId="urn:microsoft.com/office/officeart/2005/8/colors/colorful1" csCatId="colorful" phldr="1"/>
      <dgm:spPr/>
    </dgm:pt>
    <dgm:pt modelId="{62C35E82-2719-4DF1-81B2-88F2E15BE704}">
      <dgm:prSet phldrT="[Texto]" custT="1"/>
      <dgm:spPr>
        <a:solidFill>
          <a:schemeClr val="tx1"/>
        </a:solidFill>
      </dgm:spPr>
      <dgm:t>
        <a:bodyPr/>
        <a:lstStyle/>
        <a:p>
          <a:r>
            <a:rPr lang="es-PE" sz="1050" b="1" dirty="0" smtClean="0">
              <a:solidFill>
                <a:schemeClr val="bg1"/>
              </a:solidFill>
            </a:rPr>
            <a:t>9,05%</a:t>
          </a:r>
          <a:endParaRPr lang="es-PE" sz="1050" b="1" dirty="0">
            <a:solidFill>
              <a:schemeClr val="bg1"/>
            </a:solidFill>
          </a:endParaRPr>
        </a:p>
      </dgm:t>
    </dgm:pt>
    <dgm:pt modelId="{2509273C-2176-4414-B243-BFC0C6C2E847}" type="parTrans" cxnId="{F0DE89C3-0348-4FA1-9C77-B436737447A6}">
      <dgm:prSet/>
      <dgm:spPr/>
      <dgm:t>
        <a:bodyPr/>
        <a:lstStyle/>
        <a:p>
          <a:endParaRPr lang="es-PE" sz="1050" b="1"/>
        </a:p>
      </dgm:t>
    </dgm:pt>
    <dgm:pt modelId="{8C85870A-E91E-4AB9-87F1-E1F3B14AC28F}" type="sibTrans" cxnId="{F0DE89C3-0348-4FA1-9C77-B436737447A6}">
      <dgm:prSet/>
      <dgm:spPr/>
      <dgm:t>
        <a:bodyPr/>
        <a:lstStyle/>
        <a:p>
          <a:endParaRPr lang="es-PE" sz="1050" b="1"/>
        </a:p>
      </dgm:t>
    </dgm:pt>
    <dgm:pt modelId="{9A0D26E2-9F6D-4090-A1BF-AF7853BAECFC}">
      <dgm:prSet phldrT="[Texto]" custT="1"/>
      <dgm:spPr>
        <a:solidFill>
          <a:schemeClr val="accent4"/>
        </a:solidFill>
      </dgm:spPr>
      <dgm:t>
        <a:bodyPr/>
        <a:lstStyle/>
        <a:p>
          <a:r>
            <a:rPr lang="es-PE" sz="1050" b="1" dirty="0" smtClean="0">
              <a:solidFill>
                <a:schemeClr val="bg1"/>
              </a:solidFill>
            </a:rPr>
            <a:t>8,66%</a:t>
          </a:r>
          <a:endParaRPr lang="es-PE" sz="1050" b="1" dirty="0">
            <a:solidFill>
              <a:schemeClr val="bg1"/>
            </a:solidFill>
          </a:endParaRPr>
        </a:p>
      </dgm:t>
    </dgm:pt>
    <dgm:pt modelId="{C2B989D9-DEEB-4787-90C7-04E9368F5A1E}" type="parTrans" cxnId="{1EB5ECBF-7BCF-4B50-B70C-0AD72B28B710}">
      <dgm:prSet/>
      <dgm:spPr/>
      <dgm:t>
        <a:bodyPr/>
        <a:lstStyle/>
        <a:p>
          <a:endParaRPr lang="es-PE" sz="1050" b="1"/>
        </a:p>
      </dgm:t>
    </dgm:pt>
    <dgm:pt modelId="{194B1FB4-A573-40AC-80DF-569CB5DF359C}" type="sibTrans" cxnId="{1EB5ECBF-7BCF-4B50-B70C-0AD72B28B710}">
      <dgm:prSet/>
      <dgm:spPr/>
      <dgm:t>
        <a:bodyPr/>
        <a:lstStyle/>
        <a:p>
          <a:endParaRPr lang="es-PE" sz="1050" b="1"/>
        </a:p>
      </dgm:t>
    </dgm:pt>
    <dgm:pt modelId="{52E5802D-C636-4463-93CB-63521A826B39}">
      <dgm:prSet phldrT="[Texto]" custT="1"/>
      <dgm:spPr>
        <a:solidFill>
          <a:srgbClr val="FFC000"/>
        </a:solidFill>
      </dgm:spPr>
      <dgm:t>
        <a:bodyPr/>
        <a:lstStyle/>
        <a:p>
          <a:r>
            <a:rPr lang="es-PE" sz="1050" b="1" dirty="0" smtClean="0"/>
            <a:t>6,23%</a:t>
          </a:r>
        </a:p>
      </dgm:t>
    </dgm:pt>
    <dgm:pt modelId="{CA780FF4-0CD7-4647-9596-FAB730973D2A}" type="parTrans" cxnId="{29616035-9ED2-404B-9274-6052A7B4FC66}">
      <dgm:prSet/>
      <dgm:spPr/>
      <dgm:t>
        <a:bodyPr/>
        <a:lstStyle/>
        <a:p>
          <a:endParaRPr lang="es-PE" sz="1050" b="1"/>
        </a:p>
      </dgm:t>
    </dgm:pt>
    <dgm:pt modelId="{8908A007-0E14-4E36-8499-13F09E82601C}" type="sibTrans" cxnId="{29616035-9ED2-404B-9274-6052A7B4FC66}">
      <dgm:prSet/>
      <dgm:spPr/>
      <dgm:t>
        <a:bodyPr/>
        <a:lstStyle/>
        <a:p>
          <a:endParaRPr lang="es-PE" sz="1050" b="1"/>
        </a:p>
      </dgm:t>
    </dgm:pt>
    <dgm:pt modelId="{89F871B5-7406-4195-828A-DAEB44B4EFDF}">
      <dgm:prSet phldrT="[Texto]" custT="1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s-PE" sz="1050" b="1" smtClean="0"/>
            <a:t>76,04%</a:t>
          </a:r>
          <a:endParaRPr lang="es-PE" sz="1050" b="1" dirty="0" smtClean="0"/>
        </a:p>
      </dgm:t>
    </dgm:pt>
    <dgm:pt modelId="{F08BA403-C64B-4540-B190-53518715E3B7}" type="parTrans" cxnId="{2F3F9D6A-EE1A-46EA-811E-A47A145ADD12}">
      <dgm:prSet/>
      <dgm:spPr/>
      <dgm:t>
        <a:bodyPr/>
        <a:lstStyle/>
        <a:p>
          <a:endParaRPr lang="es-PE" sz="1050" b="1"/>
        </a:p>
      </dgm:t>
    </dgm:pt>
    <dgm:pt modelId="{30E45F37-F76B-4DDD-A359-2692E67C4B05}" type="sibTrans" cxnId="{2F3F9D6A-EE1A-46EA-811E-A47A145ADD12}">
      <dgm:prSet/>
      <dgm:spPr/>
      <dgm:t>
        <a:bodyPr/>
        <a:lstStyle/>
        <a:p>
          <a:endParaRPr lang="es-PE" sz="1050" b="1"/>
        </a:p>
      </dgm:t>
    </dgm:pt>
    <dgm:pt modelId="{CBC196B0-8CC5-4021-B8A6-32ECA6898556}" type="pres">
      <dgm:prSet presAssocID="{06FD0850-B8B7-47B8-9E3B-2011794E1EFF}" presName="Name0" presStyleCnt="0">
        <dgm:presLayoutVars>
          <dgm:dir/>
          <dgm:animLvl val="lvl"/>
          <dgm:resizeHandles val="exact"/>
        </dgm:presLayoutVars>
      </dgm:prSet>
      <dgm:spPr/>
    </dgm:pt>
    <dgm:pt modelId="{CD1731C4-B6A4-4BB3-8449-A2D97448201C}" type="pres">
      <dgm:prSet presAssocID="{62C35E82-2719-4DF1-81B2-88F2E15BE704}" presName="Name8" presStyleCnt="0"/>
      <dgm:spPr/>
    </dgm:pt>
    <dgm:pt modelId="{3D4426F2-0BAC-49A7-B06A-177E96D00386}" type="pres">
      <dgm:prSet presAssocID="{62C35E82-2719-4DF1-81B2-88F2E15BE704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06B457C6-D554-404F-9E4A-69A8B769F64E}" type="pres">
      <dgm:prSet presAssocID="{62C35E82-2719-4DF1-81B2-88F2E15BE704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5904BBD6-D79C-43B9-AA27-B142C3ED49AC}" type="pres">
      <dgm:prSet presAssocID="{9A0D26E2-9F6D-4090-A1BF-AF7853BAECFC}" presName="Name8" presStyleCnt="0"/>
      <dgm:spPr/>
    </dgm:pt>
    <dgm:pt modelId="{ECCAEEED-1319-466A-9F99-DE29A5B91A6A}" type="pres">
      <dgm:prSet presAssocID="{9A0D26E2-9F6D-4090-A1BF-AF7853BAECFC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26F31C27-C776-44F5-9685-8A6A3082585E}" type="pres">
      <dgm:prSet presAssocID="{9A0D26E2-9F6D-4090-A1BF-AF7853BAECF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4C7FF080-DBE8-42AD-9A80-46EA27B7C594}" type="pres">
      <dgm:prSet presAssocID="{52E5802D-C636-4463-93CB-63521A826B39}" presName="Name8" presStyleCnt="0"/>
      <dgm:spPr/>
    </dgm:pt>
    <dgm:pt modelId="{44AC9B3B-3076-4BEE-AB3B-C22C3327C0A8}" type="pres">
      <dgm:prSet presAssocID="{52E5802D-C636-4463-93CB-63521A826B39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EE90747E-300E-4D8F-A56D-8A66E2EC3417}" type="pres">
      <dgm:prSet presAssocID="{52E5802D-C636-4463-93CB-63521A826B39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82AF3F60-2AEE-4772-A16F-80921414FDBB}" type="pres">
      <dgm:prSet presAssocID="{89F871B5-7406-4195-828A-DAEB44B4EFDF}" presName="Name8" presStyleCnt="0"/>
      <dgm:spPr/>
    </dgm:pt>
    <dgm:pt modelId="{C7A8B866-C09D-4051-B6B3-FC785D769E44}" type="pres">
      <dgm:prSet presAssocID="{89F871B5-7406-4195-828A-DAEB44B4EFDF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F0C269E3-BB65-4D69-A43F-73A2E811E7A4}" type="pres">
      <dgm:prSet presAssocID="{89F871B5-7406-4195-828A-DAEB44B4EFD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</dgm:ptLst>
  <dgm:cxnLst>
    <dgm:cxn modelId="{1C946EC8-B25B-214D-931E-BDCC67259E66}" type="presOf" srcId="{9A0D26E2-9F6D-4090-A1BF-AF7853BAECFC}" destId="{26F31C27-C776-44F5-9685-8A6A3082585E}" srcOrd="1" destOrd="0" presId="urn:microsoft.com/office/officeart/2005/8/layout/pyramid1"/>
    <dgm:cxn modelId="{F0DE89C3-0348-4FA1-9C77-B436737447A6}" srcId="{06FD0850-B8B7-47B8-9E3B-2011794E1EFF}" destId="{62C35E82-2719-4DF1-81B2-88F2E15BE704}" srcOrd="0" destOrd="0" parTransId="{2509273C-2176-4414-B243-BFC0C6C2E847}" sibTransId="{8C85870A-E91E-4AB9-87F1-E1F3B14AC28F}"/>
    <dgm:cxn modelId="{29616035-9ED2-404B-9274-6052A7B4FC66}" srcId="{06FD0850-B8B7-47B8-9E3B-2011794E1EFF}" destId="{52E5802D-C636-4463-93CB-63521A826B39}" srcOrd="2" destOrd="0" parTransId="{CA780FF4-0CD7-4647-9596-FAB730973D2A}" sibTransId="{8908A007-0E14-4E36-8499-13F09E82601C}"/>
    <dgm:cxn modelId="{C685A9C3-3405-564C-B3CF-C738C24903AF}" type="presOf" srcId="{52E5802D-C636-4463-93CB-63521A826B39}" destId="{44AC9B3B-3076-4BEE-AB3B-C22C3327C0A8}" srcOrd="0" destOrd="0" presId="urn:microsoft.com/office/officeart/2005/8/layout/pyramid1"/>
    <dgm:cxn modelId="{2F3F9D6A-EE1A-46EA-811E-A47A145ADD12}" srcId="{06FD0850-B8B7-47B8-9E3B-2011794E1EFF}" destId="{89F871B5-7406-4195-828A-DAEB44B4EFDF}" srcOrd="3" destOrd="0" parTransId="{F08BA403-C64B-4540-B190-53518715E3B7}" sibTransId="{30E45F37-F76B-4DDD-A359-2692E67C4B05}"/>
    <dgm:cxn modelId="{2ACEF5F3-3662-2A40-B096-94FAF2E69D7C}" type="presOf" srcId="{06FD0850-B8B7-47B8-9E3B-2011794E1EFF}" destId="{CBC196B0-8CC5-4021-B8A6-32ECA6898556}" srcOrd="0" destOrd="0" presId="urn:microsoft.com/office/officeart/2005/8/layout/pyramid1"/>
    <dgm:cxn modelId="{EC1AB81E-1B0F-BF4A-AEF5-9FB6BFA6D1EC}" type="presOf" srcId="{9A0D26E2-9F6D-4090-A1BF-AF7853BAECFC}" destId="{ECCAEEED-1319-466A-9F99-DE29A5B91A6A}" srcOrd="0" destOrd="0" presId="urn:microsoft.com/office/officeart/2005/8/layout/pyramid1"/>
    <dgm:cxn modelId="{04BAB4C1-D518-DE4F-9AD8-C577BEF4BAFA}" type="presOf" srcId="{52E5802D-C636-4463-93CB-63521A826B39}" destId="{EE90747E-300E-4D8F-A56D-8A66E2EC3417}" srcOrd="1" destOrd="0" presId="urn:microsoft.com/office/officeart/2005/8/layout/pyramid1"/>
    <dgm:cxn modelId="{1EB5ECBF-7BCF-4B50-B70C-0AD72B28B710}" srcId="{06FD0850-B8B7-47B8-9E3B-2011794E1EFF}" destId="{9A0D26E2-9F6D-4090-A1BF-AF7853BAECFC}" srcOrd="1" destOrd="0" parTransId="{C2B989D9-DEEB-4787-90C7-04E9368F5A1E}" sibTransId="{194B1FB4-A573-40AC-80DF-569CB5DF359C}"/>
    <dgm:cxn modelId="{09F2D0C6-1A5B-CB46-933A-0AE152E39889}" type="presOf" srcId="{62C35E82-2719-4DF1-81B2-88F2E15BE704}" destId="{3D4426F2-0BAC-49A7-B06A-177E96D00386}" srcOrd="0" destOrd="0" presId="urn:microsoft.com/office/officeart/2005/8/layout/pyramid1"/>
    <dgm:cxn modelId="{DA4D6DB7-596A-AC4B-BE7E-9BE732BC63CE}" type="presOf" srcId="{62C35E82-2719-4DF1-81B2-88F2E15BE704}" destId="{06B457C6-D554-404F-9E4A-69A8B769F64E}" srcOrd="1" destOrd="0" presId="urn:microsoft.com/office/officeart/2005/8/layout/pyramid1"/>
    <dgm:cxn modelId="{7DBC8C5B-792C-CD4C-A021-B50306499D53}" type="presOf" srcId="{89F871B5-7406-4195-828A-DAEB44B4EFDF}" destId="{F0C269E3-BB65-4D69-A43F-73A2E811E7A4}" srcOrd="1" destOrd="0" presId="urn:microsoft.com/office/officeart/2005/8/layout/pyramid1"/>
    <dgm:cxn modelId="{04CE3D91-5736-E942-9C3F-C008A5B3E352}" type="presOf" srcId="{89F871B5-7406-4195-828A-DAEB44B4EFDF}" destId="{C7A8B866-C09D-4051-B6B3-FC785D769E44}" srcOrd="0" destOrd="0" presId="urn:microsoft.com/office/officeart/2005/8/layout/pyramid1"/>
    <dgm:cxn modelId="{F3CDEB7E-D58E-8A4B-B066-09B0BB6904B7}" type="presParOf" srcId="{CBC196B0-8CC5-4021-B8A6-32ECA6898556}" destId="{CD1731C4-B6A4-4BB3-8449-A2D97448201C}" srcOrd="0" destOrd="0" presId="urn:microsoft.com/office/officeart/2005/8/layout/pyramid1"/>
    <dgm:cxn modelId="{8BF300E5-9E29-0C49-8ED9-383C448E76FD}" type="presParOf" srcId="{CD1731C4-B6A4-4BB3-8449-A2D97448201C}" destId="{3D4426F2-0BAC-49A7-B06A-177E96D00386}" srcOrd="0" destOrd="0" presId="urn:microsoft.com/office/officeart/2005/8/layout/pyramid1"/>
    <dgm:cxn modelId="{43522C71-2664-B944-8662-E4F4C141FDF1}" type="presParOf" srcId="{CD1731C4-B6A4-4BB3-8449-A2D97448201C}" destId="{06B457C6-D554-404F-9E4A-69A8B769F64E}" srcOrd="1" destOrd="0" presId="urn:microsoft.com/office/officeart/2005/8/layout/pyramid1"/>
    <dgm:cxn modelId="{8A1A3611-B9F4-084A-943B-1635F6400DFE}" type="presParOf" srcId="{CBC196B0-8CC5-4021-B8A6-32ECA6898556}" destId="{5904BBD6-D79C-43B9-AA27-B142C3ED49AC}" srcOrd="1" destOrd="0" presId="urn:microsoft.com/office/officeart/2005/8/layout/pyramid1"/>
    <dgm:cxn modelId="{D926E3EC-79F9-1740-BE0A-24B7D967200D}" type="presParOf" srcId="{5904BBD6-D79C-43B9-AA27-B142C3ED49AC}" destId="{ECCAEEED-1319-466A-9F99-DE29A5B91A6A}" srcOrd="0" destOrd="0" presId="urn:microsoft.com/office/officeart/2005/8/layout/pyramid1"/>
    <dgm:cxn modelId="{6DE95CF7-B3EB-8549-A4A5-DA70270F5C36}" type="presParOf" srcId="{5904BBD6-D79C-43B9-AA27-B142C3ED49AC}" destId="{26F31C27-C776-44F5-9685-8A6A3082585E}" srcOrd="1" destOrd="0" presId="urn:microsoft.com/office/officeart/2005/8/layout/pyramid1"/>
    <dgm:cxn modelId="{D800EF1C-6FDC-D345-9B0D-874CB746A4E8}" type="presParOf" srcId="{CBC196B0-8CC5-4021-B8A6-32ECA6898556}" destId="{4C7FF080-DBE8-42AD-9A80-46EA27B7C594}" srcOrd="2" destOrd="0" presId="urn:microsoft.com/office/officeart/2005/8/layout/pyramid1"/>
    <dgm:cxn modelId="{AEFF98D0-279E-8C49-8D87-34C90A363FFC}" type="presParOf" srcId="{4C7FF080-DBE8-42AD-9A80-46EA27B7C594}" destId="{44AC9B3B-3076-4BEE-AB3B-C22C3327C0A8}" srcOrd="0" destOrd="0" presId="urn:microsoft.com/office/officeart/2005/8/layout/pyramid1"/>
    <dgm:cxn modelId="{B7CAE7E9-54FC-324E-B885-649AA4888EA7}" type="presParOf" srcId="{4C7FF080-DBE8-42AD-9A80-46EA27B7C594}" destId="{EE90747E-300E-4D8F-A56D-8A66E2EC3417}" srcOrd="1" destOrd="0" presId="urn:microsoft.com/office/officeart/2005/8/layout/pyramid1"/>
    <dgm:cxn modelId="{8922A79A-5EC2-794F-84B6-1510037FA577}" type="presParOf" srcId="{CBC196B0-8CC5-4021-B8A6-32ECA6898556}" destId="{82AF3F60-2AEE-4772-A16F-80921414FDBB}" srcOrd="3" destOrd="0" presId="urn:microsoft.com/office/officeart/2005/8/layout/pyramid1"/>
    <dgm:cxn modelId="{C86ECA4D-5C13-6A48-8234-6821185D9FC3}" type="presParOf" srcId="{82AF3F60-2AEE-4772-A16F-80921414FDBB}" destId="{C7A8B866-C09D-4051-B6B3-FC785D769E44}" srcOrd="0" destOrd="0" presId="urn:microsoft.com/office/officeart/2005/8/layout/pyramid1"/>
    <dgm:cxn modelId="{0D53F559-5F36-E949-8E10-5D3EBEA56762}" type="presParOf" srcId="{82AF3F60-2AEE-4772-A16F-80921414FDBB}" destId="{F0C269E3-BB65-4D69-A43F-73A2E811E7A4}" srcOrd="1" destOrd="0" presId="urn:microsoft.com/office/officeart/2005/8/layout/pyramid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4CB7186-CC1C-4686-9D48-918923BAEF49}" type="doc">
      <dgm:prSet loTypeId="urn:microsoft.com/office/officeart/2005/8/layout/pyramid3" loCatId="pyramid" qsTypeId="urn:microsoft.com/office/officeart/2005/8/quickstyle/simple1" qsCatId="simple" csTypeId="urn:microsoft.com/office/officeart/2005/8/colors/accent1_2" csCatId="accent1" phldr="1"/>
      <dgm:spPr/>
    </dgm:pt>
    <dgm:pt modelId="{00D38F14-2BBA-4A92-B2EB-666B757E7ACF}">
      <dgm:prSet phldrT="[Texto]" custT="1"/>
      <dgm:spPr>
        <a:solidFill>
          <a:schemeClr val="tx1"/>
        </a:solidFill>
      </dgm:spPr>
      <dgm:t>
        <a:bodyPr/>
        <a:lstStyle/>
        <a:p>
          <a:r>
            <a:rPr lang="es-PE" sz="1050" b="1" dirty="0" smtClean="0">
              <a:solidFill>
                <a:schemeClr val="bg1"/>
              </a:solidFill>
            </a:rPr>
            <a:t>33,2%</a:t>
          </a:r>
        </a:p>
      </dgm:t>
    </dgm:pt>
    <dgm:pt modelId="{F647D2D9-3D32-454B-81F7-FE32FFC2724B}" type="parTrans" cxnId="{420EAB45-1A8B-44D8-A4CB-B55383A30A6C}">
      <dgm:prSet/>
      <dgm:spPr/>
      <dgm:t>
        <a:bodyPr/>
        <a:lstStyle/>
        <a:p>
          <a:endParaRPr lang="es-PE" sz="1050" b="1"/>
        </a:p>
      </dgm:t>
    </dgm:pt>
    <dgm:pt modelId="{BB8958A1-92C0-4140-919E-D382C1EA6A9F}" type="sibTrans" cxnId="{420EAB45-1A8B-44D8-A4CB-B55383A30A6C}">
      <dgm:prSet/>
      <dgm:spPr/>
      <dgm:t>
        <a:bodyPr/>
        <a:lstStyle/>
        <a:p>
          <a:endParaRPr lang="es-PE" sz="1050" b="1"/>
        </a:p>
      </dgm:t>
    </dgm:pt>
    <dgm:pt modelId="{5BB09403-0829-4B0D-ADA8-B0B35FA54950}">
      <dgm:prSet phldrT="[Texto]" custT="1"/>
      <dgm:spPr>
        <a:solidFill>
          <a:srgbClr val="FFC000"/>
        </a:solidFill>
      </dgm:spPr>
      <dgm:t>
        <a:bodyPr/>
        <a:lstStyle/>
        <a:p>
          <a:r>
            <a:rPr lang="es-PE" sz="1050" b="1" dirty="0" smtClean="0"/>
            <a:t>4,5%</a:t>
          </a:r>
          <a:endParaRPr lang="es-PE" sz="1050" b="1" dirty="0"/>
        </a:p>
      </dgm:t>
    </dgm:pt>
    <dgm:pt modelId="{46612324-C965-438E-BC06-81DB714B3D3C}" type="parTrans" cxnId="{B2032D5A-B523-474E-BF1A-0CBD7D6F004F}">
      <dgm:prSet/>
      <dgm:spPr/>
      <dgm:t>
        <a:bodyPr/>
        <a:lstStyle/>
        <a:p>
          <a:endParaRPr lang="es-PE" sz="1050" b="1"/>
        </a:p>
      </dgm:t>
    </dgm:pt>
    <dgm:pt modelId="{597F78D6-CD87-4675-B8F7-5F08A0376925}" type="sibTrans" cxnId="{B2032D5A-B523-474E-BF1A-0CBD7D6F004F}">
      <dgm:prSet/>
      <dgm:spPr/>
      <dgm:t>
        <a:bodyPr/>
        <a:lstStyle/>
        <a:p>
          <a:endParaRPr lang="es-PE" sz="1050" b="1"/>
        </a:p>
      </dgm:t>
    </dgm:pt>
    <dgm:pt modelId="{B83C305E-8C38-4CDA-9284-ECBAEC4B79BC}">
      <dgm:prSet phldrT="[Texto]" custT="1"/>
      <dgm:spPr>
        <a:solidFill>
          <a:schemeClr val="bg1">
            <a:lumMod val="65000"/>
          </a:schemeClr>
        </a:solidFill>
      </dgm:spPr>
      <dgm:t>
        <a:bodyPr/>
        <a:lstStyle/>
        <a:p>
          <a:r>
            <a:rPr lang="es-PE" sz="1050" b="1" dirty="0" smtClean="0"/>
            <a:t>49,6%</a:t>
          </a:r>
          <a:endParaRPr lang="es-PE" sz="1050" b="1" dirty="0"/>
        </a:p>
      </dgm:t>
    </dgm:pt>
    <dgm:pt modelId="{9F6C2689-8A90-4860-91C9-4FADCBBA619F}" type="parTrans" cxnId="{D513D35B-A88F-4984-A5EC-4132E836D6A2}">
      <dgm:prSet/>
      <dgm:spPr/>
      <dgm:t>
        <a:bodyPr/>
        <a:lstStyle/>
        <a:p>
          <a:endParaRPr lang="es-PE" sz="1050" b="1"/>
        </a:p>
      </dgm:t>
    </dgm:pt>
    <dgm:pt modelId="{DA2E8754-9E92-41DC-AC87-FA95BA1A8BF6}" type="sibTrans" cxnId="{D513D35B-A88F-4984-A5EC-4132E836D6A2}">
      <dgm:prSet/>
      <dgm:spPr/>
      <dgm:t>
        <a:bodyPr/>
        <a:lstStyle/>
        <a:p>
          <a:endParaRPr lang="es-PE" sz="1050" b="1"/>
        </a:p>
      </dgm:t>
    </dgm:pt>
    <dgm:pt modelId="{7D676877-188A-4633-B432-9F737F3CD7A1}">
      <dgm:prSet phldrT="[Texto]" custT="1"/>
      <dgm:spPr>
        <a:solidFill>
          <a:schemeClr val="accent4"/>
        </a:solidFill>
      </dgm:spPr>
      <dgm:t>
        <a:bodyPr/>
        <a:lstStyle/>
        <a:p>
          <a:r>
            <a:rPr lang="es-PE" sz="1050" b="1" dirty="0" smtClean="0">
              <a:solidFill>
                <a:schemeClr val="bg1"/>
              </a:solidFill>
            </a:rPr>
            <a:t>12,5%</a:t>
          </a:r>
        </a:p>
      </dgm:t>
    </dgm:pt>
    <dgm:pt modelId="{253DD913-337E-451B-B311-EF28212DBB56}" type="parTrans" cxnId="{DB127562-4519-4C96-A13E-7711E535F8DB}">
      <dgm:prSet/>
      <dgm:spPr/>
      <dgm:t>
        <a:bodyPr/>
        <a:lstStyle/>
        <a:p>
          <a:endParaRPr lang="es-PE" sz="1050" b="1"/>
        </a:p>
      </dgm:t>
    </dgm:pt>
    <dgm:pt modelId="{F55FE803-EF20-4D38-9DF3-D5858F54747F}" type="sibTrans" cxnId="{DB127562-4519-4C96-A13E-7711E535F8DB}">
      <dgm:prSet/>
      <dgm:spPr/>
      <dgm:t>
        <a:bodyPr/>
        <a:lstStyle/>
        <a:p>
          <a:endParaRPr lang="es-PE" sz="1050" b="1"/>
        </a:p>
      </dgm:t>
    </dgm:pt>
    <dgm:pt modelId="{3CA210C9-3FAD-44B0-A023-C6EB24BEB76A}" type="pres">
      <dgm:prSet presAssocID="{24CB7186-CC1C-4686-9D48-918923BAEF49}" presName="Name0" presStyleCnt="0">
        <dgm:presLayoutVars>
          <dgm:dir/>
          <dgm:animLvl val="lvl"/>
          <dgm:resizeHandles val="exact"/>
        </dgm:presLayoutVars>
      </dgm:prSet>
      <dgm:spPr/>
    </dgm:pt>
    <dgm:pt modelId="{1251721B-42D2-4C1E-B2FF-E4981A50BD1B}" type="pres">
      <dgm:prSet presAssocID="{00D38F14-2BBA-4A92-B2EB-666B757E7ACF}" presName="Name8" presStyleCnt="0"/>
      <dgm:spPr/>
    </dgm:pt>
    <dgm:pt modelId="{49619014-9DAE-41D3-B0E0-A80AD3706194}" type="pres">
      <dgm:prSet presAssocID="{00D38F14-2BBA-4A92-B2EB-666B757E7ACF}" presName="level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D3096190-6E4C-44D1-9D5A-F5E138D8533C}" type="pres">
      <dgm:prSet presAssocID="{00D38F14-2BBA-4A92-B2EB-666B757E7AC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7CA5CB63-9EE5-4694-85E0-E23F51BC7691}" type="pres">
      <dgm:prSet presAssocID="{7D676877-188A-4633-B432-9F737F3CD7A1}" presName="Name8" presStyleCnt="0"/>
      <dgm:spPr/>
    </dgm:pt>
    <dgm:pt modelId="{3C6A39CF-2A99-4288-A9F1-B406596C01DE}" type="pres">
      <dgm:prSet presAssocID="{7D676877-188A-4633-B432-9F737F3CD7A1}" presName="level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5316DFB0-BD7F-4BB9-845E-4E2B8093F2BD}" type="pres">
      <dgm:prSet presAssocID="{7D676877-188A-4633-B432-9F737F3CD7A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181CEC44-970F-4D94-A569-374724394D95}" type="pres">
      <dgm:prSet presAssocID="{5BB09403-0829-4B0D-ADA8-B0B35FA54950}" presName="Name8" presStyleCnt="0"/>
      <dgm:spPr/>
    </dgm:pt>
    <dgm:pt modelId="{322CF145-7878-4708-AF71-B8A87947DAF8}" type="pres">
      <dgm:prSet presAssocID="{5BB09403-0829-4B0D-ADA8-B0B35FA54950}" presName="level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2DB846F4-83A9-4824-8218-089A4F08ABC9}" type="pres">
      <dgm:prSet presAssocID="{5BB09403-0829-4B0D-ADA8-B0B35FA54950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0883E2DE-BF56-44EF-95EF-FE2B7D4AF99B}" type="pres">
      <dgm:prSet presAssocID="{B83C305E-8C38-4CDA-9284-ECBAEC4B79BC}" presName="Name8" presStyleCnt="0"/>
      <dgm:spPr/>
    </dgm:pt>
    <dgm:pt modelId="{D0474D08-04E4-40E3-8D9C-12684F698726}" type="pres">
      <dgm:prSet presAssocID="{B83C305E-8C38-4CDA-9284-ECBAEC4B79BC}" presName="level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  <dgm:pt modelId="{AE0B5DE5-4523-4175-8426-D0D438836F14}" type="pres">
      <dgm:prSet presAssocID="{B83C305E-8C38-4CDA-9284-ECBAEC4B79BC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s-PE"/>
        </a:p>
      </dgm:t>
    </dgm:pt>
  </dgm:ptLst>
  <dgm:cxnLst>
    <dgm:cxn modelId="{C7486557-6EA6-054C-AA36-3DCC19B7DFFE}" type="presOf" srcId="{5BB09403-0829-4B0D-ADA8-B0B35FA54950}" destId="{322CF145-7878-4708-AF71-B8A87947DAF8}" srcOrd="0" destOrd="0" presId="urn:microsoft.com/office/officeart/2005/8/layout/pyramid3"/>
    <dgm:cxn modelId="{B2032D5A-B523-474E-BF1A-0CBD7D6F004F}" srcId="{24CB7186-CC1C-4686-9D48-918923BAEF49}" destId="{5BB09403-0829-4B0D-ADA8-B0B35FA54950}" srcOrd="2" destOrd="0" parTransId="{46612324-C965-438E-BC06-81DB714B3D3C}" sibTransId="{597F78D6-CD87-4675-B8F7-5F08A0376925}"/>
    <dgm:cxn modelId="{62816FA1-4889-A945-8E80-C7AE8F69977A}" type="presOf" srcId="{B83C305E-8C38-4CDA-9284-ECBAEC4B79BC}" destId="{D0474D08-04E4-40E3-8D9C-12684F698726}" srcOrd="0" destOrd="0" presId="urn:microsoft.com/office/officeart/2005/8/layout/pyramid3"/>
    <dgm:cxn modelId="{D513D35B-A88F-4984-A5EC-4132E836D6A2}" srcId="{24CB7186-CC1C-4686-9D48-918923BAEF49}" destId="{B83C305E-8C38-4CDA-9284-ECBAEC4B79BC}" srcOrd="3" destOrd="0" parTransId="{9F6C2689-8A90-4860-91C9-4FADCBBA619F}" sibTransId="{DA2E8754-9E92-41DC-AC87-FA95BA1A8BF6}"/>
    <dgm:cxn modelId="{96FEC92F-21E2-7641-B0FA-05B34936AF88}" type="presOf" srcId="{7D676877-188A-4633-B432-9F737F3CD7A1}" destId="{5316DFB0-BD7F-4BB9-845E-4E2B8093F2BD}" srcOrd="1" destOrd="0" presId="urn:microsoft.com/office/officeart/2005/8/layout/pyramid3"/>
    <dgm:cxn modelId="{35A9A05A-60BB-1F45-B43E-6A5D5E2CC066}" type="presOf" srcId="{24CB7186-CC1C-4686-9D48-918923BAEF49}" destId="{3CA210C9-3FAD-44B0-A023-C6EB24BEB76A}" srcOrd="0" destOrd="0" presId="urn:microsoft.com/office/officeart/2005/8/layout/pyramid3"/>
    <dgm:cxn modelId="{E7CC8C59-1A74-A24B-8C41-DCF23DEEB451}" type="presOf" srcId="{5BB09403-0829-4B0D-ADA8-B0B35FA54950}" destId="{2DB846F4-83A9-4824-8218-089A4F08ABC9}" srcOrd="1" destOrd="0" presId="urn:microsoft.com/office/officeart/2005/8/layout/pyramid3"/>
    <dgm:cxn modelId="{D153FC3E-9225-E243-AE99-CD80534DF23D}" type="presOf" srcId="{7D676877-188A-4633-B432-9F737F3CD7A1}" destId="{3C6A39CF-2A99-4288-A9F1-B406596C01DE}" srcOrd="0" destOrd="0" presId="urn:microsoft.com/office/officeart/2005/8/layout/pyramid3"/>
    <dgm:cxn modelId="{0A7A78F6-FBC8-6149-8912-CBF2D0CFBFAE}" type="presOf" srcId="{00D38F14-2BBA-4A92-B2EB-666B757E7ACF}" destId="{49619014-9DAE-41D3-B0E0-A80AD3706194}" srcOrd="0" destOrd="0" presId="urn:microsoft.com/office/officeart/2005/8/layout/pyramid3"/>
    <dgm:cxn modelId="{420EAB45-1A8B-44D8-A4CB-B55383A30A6C}" srcId="{24CB7186-CC1C-4686-9D48-918923BAEF49}" destId="{00D38F14-2BBA-4A92-B2EB-666B757E7ACF}" srcOrd="0" destOrd="0" parTransId="{F647D2D9-3D32-454B-81F7-FE32FFC2724B}" sibTransId="{BB8958A1-92C0-4140-919E-D382C1EA6A9F}"/>
    <dgm:cxn modelId="{D95DD944-58E2-204A-A54F-E6E6AD849818}" type="presOf" srcId="{00D38F14-2BBA-4A92-B2EB-666B757E7ACF}" destId="{D3096190-6E4C-44D1-9D5A-F5E138D8533C}" srcOrd="1" destOrd="0" presId="urn:microsoft.com/office/officeart/2005/8/layout/pyramid3"/>
    <dgm:cxn modelId="{DB127562-4519-4C96-A13E-7711E535F8DB}" srcId="{24CB7186-CC1C-4686-9D48-918923BAEF49}" destId="{7D676877-188A-4633-B432-9F737F3CD7A1}" srcOrd="1" destOrd="0" parTransId="{253DD913-337E-451B-B311-EF28212DBB56}" sibTransId="{F55FE803-EF20-4D38-9DF3-D5858F54747F}"/>
    <dgm:cxn modelId="{57317D65-9B05-E644-BFBC-DE47F76271EC}" type="presOf" srcId="{B83C305E-8C38-4CDA-9284-ECBAEC4B79BC}" destId="{AE0B5DE5-4523-4175-8426-D0D438836F14}" srcOrd="1" destOrd="0" presId="urn:microsoft.com/office/officeart/2005/8/layout/pyramid3"/>
    <dgm:cxn modelId="{203155F6-5DBD-E34F-9B07-B2E0A34DF4AC}" type="presParOf" srcId="{3CA210C9-3FAD-44B0-A023-C6EB24BEB76A}" destId="{1251721B-42D2-4C1E-B2FF-E4981A50BD1B}" srcOrd="0" destOrd="0" presId="urn:microsoft.com/office/officeart/2005/8/layout/pyramid3"/>
    <dgm:cxn modelId="{CC24B21D-8AFB-FD47-BF75-DD62CDB7095D}" type="presParOf" srcId="{1251721B-42D2-4C1E-B2FF-E4981A50BD1B}" destId="{49619014-9DAE-41D3-B0E0-A80AD3706194}" srcOrd="0" destOrd="0" presId="urn:microsoft.com/office/officeart/2005/8/layout/pyramid3"/>
    <dgm:cxn modelId="{1B977361-751F-8143-9665-4C4E42214C51}" type="presParOf" srcId="{1251721B-42D2-4C1E-B2FF-E4981A50BD1B}" destId="{D3096190-6E4C-44D1-9D5A-F5E138D8533C}" srcOrd="1" destOrd="0" presId="urn:microsoft.com/office/officeart/2005/8/layout/pyramid3"/>
    <dgm:cxn modelId="{EA43E220-57BD-024B-9103-90F7C7DC4F2C}" type="presParOf" srcId="{3CA210C9-3FAD-44B0-A023-C6EB24BEB76A}" destId="{7CA5CB63-9EE5-4694-85E0-E23F51BC7691}" srcOrd="1" destOrd="0" presId="urn:microsoft.com/office/officeart/2005/8/layout/pyramid3"/>
    <dgm:cxn modelId="{8FE39B31-5746-A242-A164-22CF1CC5098E}" type="presParOf" srcId="{7CA5CB63-9EE5-4694-85E0-E23F51BC7691}" destId="{3C6A39CF-2A99-4288-A9F1-B406596C01DE}" srcOrd="0" destOrd="0" presId="urn:microsoft.com/office/officeart/2005/8/layout/pyramid3"/>
    <dgm:cxn modelId="{B9326D85-C777-BA48-89F2-67BAB906A276}" type="presParOf" srcId="{7CA5CB63-9EE5-4694-85E0-E23F51BC7691}" destId="{5316DFB0-BD7F-4BB9-845E-4E2B8093F2BD}" srcOrd="1" destOrd="0" presId="urn:microsoft.com/office/officeart/2005/8/layout/pyramid3"/>
    <dgm:cxn modelId="{AF1F6D12-74F6-4345-83A3-FC5D6737AC5B}" type="presParOf" srcId="{3CA210C9-3FAD-44B0-A023-C6EB24BEB76A}" destId="{181CEC44-970F-4D94-A569-374724394D95}" srcOrd="2" destOrd="0" presId="urn:microsoft.com/office/officeart/2005/8/layout/pyramid3"/>
    <dgm:cxn modelId="{313135D0-1381-4D44-B46A-ED9248F6C20A}" type="presParOf" srcId="{181CEC44-970F-4D94-A569-374724394D95}" destId="{322CF145-7878-4708-AF71-B8A87947DAF8}" srcOrd="0" destOrd="0" presId="urn:microsoft.com/office/officeart/2005/8/layout/pyramid3"/>
    <dgm:cxn modelId="{F3B49CC2-0703-C04E-8AB3-640EA1F83B20}" type="presParOf" srcId="{181CEC44-970F-4D94-A569-374724394D95}" destId="{2DB846F4-83A9-4824-8218-089A4F08ABC9}" srcOrd="1" destOrd="0" presId="urn:microsoft.com/office/officeart/2005/8/layout/pyramid3"/>
    <dgm:cxn modelId="{CE0E2DDA-AF50-1446-A341-CF3555BAC8CF}" type="presParOf" srcId="{3CA210C9-3FAD-44B0-A023-C6EB24BEB76A}" destId="{0883E2DE-BF56-44EF-95EF-FE2B7D4AF99B}" srcOrd="3" destOrd="0" presId="urn:microsoft.com/office/officeart/2005/8/layout/pyramid3"/>
    <dgm:cxn modelId="{DAB8E03D-4DE2-4C46-A84A-1C0ABC3EB490}" type="presParOf" srcId="{0883E2DE-BF56-44EF-95EF-FE2B7D4AF99B}" destId="{D0474D08-04E4-40E3-8D9C-12684F698726}" srcOrd="0" destOrd="0" presId="urn:microsoft.com/office/officeart/2005/8/layout/pyramid3"/>
    <dgm:cxn modelId="{1903D0F6-814C-494A-A4BE-3DA8D252B45F}" type="presParOf" srcId="{0883E2DE-BF56-44EF-95EF-FE2B7D4AF99B}" destId="{AE0B5DE5-4523-4175-8426-D0D438836F14}" srcOrd="1" destOrd="0" presId="urn:microsoft.com/office/officeart/2005/8/layout/pyramid3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C5F762B-9C4E-4147-B14F-869AD4E77670}" type="doc">
      <dgm:prSet loTypeId="urn:microsoft.com/office/officeart/2005/8/layout/target1" loCatId="" qsTypeId="urn:microsoft.com/office/officeart/2005/8/quickstyle/simple2" qsCatId="simple" csTypeId="urn:microsoft.com/office/officeart/2005/8/colors/accent1_5" csCatId="accent1" phldr="1"/>
      <dgm:spPr/>
    </dgm:pt>
    <dgm:pt modelId="{48396A14-BDA9-464B-98F3-D52E1EE2F753}">
      <dgm:prSet phldrT="[Text]" custT="1"/>
      <dgm:spPr/>
      <dgm:t>
        <a:bodyPr/>
        <a:lstStyle/>
        <a:p>
          <a:r>
            <a:rPr lang="en-US" sz="1600" b="1" dirty="0" smtClean="0"/>
            <a:t>2.084</a:t>
          </a:r>
          <a:br>
            <a:rPr lang="en-US" sz="1600" b="1" dirty="0" smtClean="0"/>
          </a:br>
          <a:r>
            <a:rPr lang="en-US" sz="1600" b="0" dirty="0" err="1" smtClean="0"/>
            <a:t>Compraron</a:t>
          </a:r>
          <a:r>
            <a:rPr lang="en-US" sz="1600" b="0" dirty="0" smtClean="0"/>
            <a:t> </a:t>
          </a:r>
          <a:r>
            <a:rPr lang="en-US" sz="1600" b="0" dirty="0" err="1" smtClean="0"/>
            <a:t>Moda</a:t>
          </a:r>
          <a:r>
            <a:rPr lang="en-US" sz="1600" b="0" dirty="0" smtClean="0"/>
            <a:t> en </a:t>
          </a:r>
          <a:r>
            <a:rPr lang="en-US" sz="1600" b="0" dirty="0" err="1" smtClean="0"/>
            <a:t>Tienda</a:t>
          </a:r>
          <a:endParaRPr lang="en-US" sz="1600" b="0" dirty="0"/>
        </a:p>
      </dgm:t>
    </dgm:pt>
    <dgm:pt modelId="{3F6AEF33-29C3-D648-8125-FF19FA934CEE}" type="parTrans" cxnId="{2DDB824B-954D-2949-8179-5A67E78DBA91}">
      <dgm:prSet/>
      <dgm:spPr/>
      <dgm:t>
        <a:bodyPr/>
        <a:lstStyle/>
        <a:p>
          <a:endParaRPr lang="en-US"/>
        </a:p>
      </dgm:t>
    </dgm:pt>
    <dgm:pt modelId="{1D34939B-61E0-0A41-B3DF-059B7D699EEA}" type="sibTrans" cxnId="{2DDB824B-954D-2949-8179-5A67E78DBA91}">
      <dgm:prSet/>
      <dgm:spPr/>
      <dgm:t>
        <a:bodyPr/>
        <a:lstStyle/>
        <a:p>
          <a:endParaRPr lang="en-US"/>
        </a:p>
      </dgm:t>
    </dgm:pt>
    <dgm:pt modelId="{812DAB43-598A-BE45-9828-600A52DAA0B6}">
      <dgm:prSet phldrT="[Text]" custT="1"/>
      <dgm:spPr/>
      <dgm:t>
        <a:bodyPr/>
        <a:lstStyle/>
        <a:p>
          <a:r>
            <a:rPr lang="en-US" sz="2400" b="1" dirty="0" smtClean="0"/>
            <a:t>8.863</a:t>
          </a:r>
          <a:br>
            <a:rPr lang="en-US" sz="2400" b="1" dirty="0" smtClean="0"/>
          </a:br>
          <a:r>
            <a:rPr lang="en-US" sz="2400" dirty="0" err="1" smtClean="0"/>
            <a:t>Vieron</a:t>
          </a:r>
          <a:r>
            <a:rPr lang="en-US" sz="2400" dirty="0" smtClean="0"/>
            <a:t> MODA</a:t>
          </a:r>
          <a:endParaRPr lang="en-US" sz="2400" dirty="0"/>
        </a:p>
      </dgm:t>
    </dgm:pt>
    <dgm:pt modelId="{F884C07A-B579-0B44-B515-23198807BF44}" type="parTrans" cxnId="{353B83A7-A035-4E48-ADF7-23A5B60AE90F}">
      <dgm:prSet/>
      <dgm:spPr/>
      <dgm:t>
        <a:bodyPr/>
        <a:lstStyle/>
        <a:p>
          <a:endParaRPr lang="en-US"/>
        </a:p>
      </dgm:t>
    </dgm:pt>
    <dgm:pt modelId="{A7A8F59A-4D01-2045-8A4E-1B2CCF1182E6}" type="sibTrans" cxnId="{353B83A7-A035-4E48-ADF7-23A5B60AE90F}">
      <dgm:prSet/>
      <dgm:spPr/>
      <dgm:t>
        <a:bodyPr/>
        <a:lstStyle/>
        <a:p>
          <a:endParaRPr lang="en-US"/>
        </a:p>
      </dgm:t>
    </dgm:pt>
    <dgm:pt modelId="{FBDC0181-D0A9-694A-A81B-A5D4A1D50E3A}">
      <dgm:prSet phldrT="[Text]"/>
      <dgm:spPr/>
      <dgm:t>
        <a:bodyPr/>
        <a:lstStyle/>
        <a:p>
          <a:r>
            <a:rPr lang="es-ES_tradnl" b="1" dirty="0" smtClean="0"/>
            <a:t>351.878</a:t>
          </a:r>
          <a:r>
            <a:rPr lang="en-US" dirty="0" smtClean="0"/>
            <a:t> </a:t>
          </a:r>
          <a:r>
            <a:rPr lang="en-US" dirty="0" err="1" smtClean="0"/>
            <a:t>Visitantes</a:t>
          </a:r>
          <a:endParaRPr lang="en-US" dirty="0"/>
        </a:p>
      </dgm:t>
    </dgm:pt>
    <dgm:pt modelId="{CFBE9EEB-6FFB-C44F-942B-ECFE55814DE6}" type="parTrans" cxnId="{FB87AA01-AB31-2F4F-9FAA-70B48228A1A0}">
      <dgm:prSet/>
      <dgm:spPr/>
      <dgm:t>
        <a:bodyPr/>
        <a:lstStyle/>
        <a:p>
          <a:endParaRPr lang="en-US"/>
        </a:p>
      </dgm:t>
    </dgm:pt>
    <dgm:pt modelId="{B98192F6-E9D9-4E40-AEEC-7C1B81F00E22}" type="sibTrans" cxnId="{FB87AA01-AB31-2F4F-9FAA-70B48228A1A0}">
      <dgm:prSet/>
      <dgm:spPr/>
      <dgm:t>
        <a:bodyPr/>
        <a:lstStyle/>
        <a:p>
          <a:endParaRPr lang="en-US"/>
        </a:p>
      </dgm:t>
    </dgm:pt>
    <dgm:pt modelId="{A57A19A1-90E4-4A4D-9937-86F43137CF7A}">
      <dgm:prSet phldrT="[Text]" custT="1"/>
      <dgm:spPr/>
      <dgm:t>
        <a:bodyPr/>
        <a:lstStyle/>
        <a:p>
          <a:r>
            <a:rPr lang="en-US" sz="1800" b="1" dirty="0" smtClean="0"/>
            <a:t>6.173*</a:t>
          </a:r>
          <a:br>
            <a:rPr lang="en-US" sz="1800" b="1" dirty="0" smtClean="0"/>
          </a:br>
          <a:r>
            <a:rPr lang="en-US" sz="1800" b="0" dirty="0" smtClean="0"/>
            <a:t>Son </a:t>
          </a:r>
          <a:r>
            <a:rPr lang="en-US" sz="1800" b="0" dirty="0" err="1" smtClean="0"/>
            <a:t>identificados</a:t>
          </a:r>
          <a:r>
            <a:rPr lang="en-US" sz="1800" b="0" dirty="0" smtClean="0"/>
            <a:t> con RUT</a:t>
          </a:r>
          <a:endParaRPr lang="en-US" sz="1800" dirty="0"/>
        </a:p>
      </dgm:t>
    </dgm:pt>
    <dgm:pt modelId="{B34B6ABE-2E7C-694C-9474-6D6AE1DD9FB0}" type="parTrans" cxnId="{4B36B624-F6A2-584C-A471-D60D398EF3E7}">
      <dgm:prSet/>
      <dgm:spPr/>
      <dgm:t>
        <a:bodyPr/>
        <a:lstStyle/>
        <a:p>
          <a:endParaRPr lang="en-US"/>
        </a:p>
      </dgm:t>
    </dgm:pt>
    <dgm:pt modelId="{B6ADCAAD-9923-DE4C-83A1-DA363FD8576A}" type="sibTrans" cxnId="{4B36B624-F6A2-584C-A471-D60D398EF3E7}">
      <dgm:prSet/>
      <dgm:spPr/>
      <dgm:t>
        <a:bodyPr/>
        <a:lstStyle/>
        <a:p>
          <a:endParaRPr lang="en-US"/>
        </a:p>
      </dgm:t>
    </dgm:pt>
    <dgm:pt modelId="{2BBA9190-68D5-4F43-9357-58FC492857AA}" type="pres">
      <dgm:prSet presAssocID="{4C5F762B-9C4E-4147-B14F-869AD4E77670}" presName="composite" presStyleCnt="0">
        <dgm:presLayoutVars>
          <dgm:chMax val="5"/>
          <dgm:dir/>
          <dgm:resizeHandles val="exact"/>
        </dgm:presLayoutVars>
      </dgm:prSet>
      <dgm:spPr/>
    </dgm:pt>
    <dgm:pt modelId="{A4162376-BB2D-EB40-B0C5-C9C7324E83DD}" type="pres">
      <dgm:prSet presAssocID="{48396A14-BDA9-464B-98F3-D52E1EE2F753}" presName="circle1" presStyleLbl="lnNode1" presStyleIdx="0" presStyleCnt="4"/>
      <dgm:spPr/>
    </dgm:pt>
    <dgm:pt modelId="{44BFC7CC-0EFE-6D48-A468-433C391BFB33}" type="pres">
      <dgm:prSet presAssocID="{48396A14-BDA9-464B-98F3-D52E1EE2F753}" presName="text1" presStyleLbl="revTx" presStyleIdx="0" presStyleCnt="4" custScaleX="135869" custLinFactNeighborX="16175" custLinFactNeighborY="1609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E7656D-0BC7-B040-827E-66A0954A0136}" type="pres">
      <dgm:prSet presAssocID="{48396A14-BDA9-464B-98F3-D52E1EE2F753}" presName="line1" presStyleLbl="callout" presStyleIdx="0" presStyleCnt="8"/>
      <dgm:spPr/>
    </dgm:pt>
    <dgm:pt modelId="{8813BA1C-EDEE-354C-BC01-D3E157D1FCE8}" type="pres">
      <dgm:prSet presAssocID="{48396A14-BDA9-464B-98F3-D52E1EE2F753}" presName="d1" presStyleLbl="callout" presStyleIdx="1" presStyleCnt="8"/>
      <dgm:spPr/>
    </dgm:pt>
    <dgm:pt modelId="{A890CAD2-8629-FC41-ADD8-F8D100CEBF4D}" type="pres">
      <dgm:prSet presAssocID="{A57A19A1-90E4-4A4D-9937-86F43137CF7A}" presName="circle2" presStyleLbl="lnNode1" presStyleIdx="1" presStyleCnt="4"/>
      <dgm:spPr/>
    </dgm:pt>
    <dgm:pt modelId="{AAAE1219-076F-7540-A965-EB4E10AA79CE}" type="pres">
      <dgm:prSet presAssocID="{A57A19A1-90E4-4A4D-9937-86F43137CF7A}" presName="text2" presStyleLbl="revTx" presStyleIdx="1" presStyleCnt="4" custScaleX="135869" custLinFactNeighborX="18975" custLinFactNeighborY="163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8DBD84-DB47-C141-93BE-BD0010E2BBE3}" type="pres">
      <dgm:prSet presAssocID="{A57A19A1-90E4-4A4D-9937-86F43137CF7A}" presName="line2" presStyleLbl="callout" presStyleIdx="2" presStyleCnt="8"/>
      <dgm:spPr/>
    </dgm:pt>
    <dgm:pt modelId="{960CB39E-7863-CD4A-AE54-AC338BE3F6BD}" type="pres">
      <dgm:prSet presAssocID="{A57A19A1-90E4-4A4D-9937-86F43137CF7A}" presName="d2" presStyleLbl="callout" presStyleIdx="3" presStyleCnt="8"/>
      <dgm:spPr/>
    </dgm:pt>
    <dgm:pt modelId="{85FA8C73-1EB1-1649-866B-041582E75CFD}" type="pres">
      <dgm:prSet presAssocID="{812DAB43-598A-BE45-9828-600A52DAA0B6}" presName="circle3" presStyleLbl="lnNode1" presStyleIdx="2" presStyleCnt="4"/>
      <dgm:spPr/>
    </dgm:pt>
    <dgm:pt modelId="{D3B248CB-3539-6C4E-93D7-E6C0FFFC49BC}" type="pres">
      <dgm:prSet presAssocID="{812DAB43-598A-BE45-9828-600A52DAA0B6}" presName="text3" presStyleLbl="revTx" presStyleIdx="2" presStyleCnt="4" custScaleX="150679" custLinFactNeighborX="26173" custLinFactNeighborY="131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3BAC3F-133C-E24E-A6F0-B993EBC8EF18}" type="pres">
      <dgm:prSet presAssocID="{812DAB43-598A-BE45-9828-600A52DAA0B6}" presName="line3" presStyleLbl="callout" presStyleIdx="4" presStyleCnt="8"/>
      <dgm:spPr/>
    </dgm:pt>
    <dgm:pt modelId="{737F8CF9-863A-F149-A146-8F807179D452}" type="pres">
      <dgm:prSet presAssocID="{812DAB43-598A-BE45-9828-600A52DAA0B6}" presName="d3" presStyleLbl="callout" presStyleIdx="5" presStyleCnt="8"/>
      <dgm:spPr/>
    </dgm:pt>
    <dgm:pt modelId="{32F44663-D7DE-F641-AE9C-316F333386FC}" type="pres">
      <dgm:prSet presAssocID="{FBDC0181-D0A9-694A-A81B-A5D4A1D50E3A}" presName="circle4" presStyleLbl="lnNode1" presStyleIdx="3" presStyleCnt="4"/>
      <dgm:spPr/>
    </dgm:pt>
    <dgm:pt modelId="{FB632445-343E-5641-8FF5-93BE3BD7E474}" type="pres">
      <dgm:prSet presAssocID="{FBDC0181-D0A9-694A-A81B-A5D4A1D50E3A}" presName="text4" presStyleLbl="revTx" presStyleIdx="3" presStyleCnt="4" custLinFactNeighborX="700" custLinFactNeighborY="2194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C6B3E9-8D79-BF4B-A553-671BD4D64B0C}" type="pres">
      <dgm:prSet presAssocID="{FBDC0181-D0A9-694A-A81B-A5D4A1D50E3A}" presName="line4" presStyleLbl="callout" presStyleIdx="6" presStyleCnt="8"/>
      <dgm:spPr/>
    </dgm:pt>
    <dgm:pt modelId="{1B52EA7E-1BD5-8E45-BBF1-6865F1986CC1}" type="pres">
      <dgm:prSet presAssocID="{FBDC0181-D0A9-694A-A81B-A5D4A1D50E3A}" presName="d4" presStyleLbl="callout" presStyleIdx="7" presStyleCnt="8"/>
      <dgm:spPr/>
    </dgm:pt>
  </dgm:ptLst>
  <dgm:cxnLst>
    <dgm:cxn modelId="{D0FBE032-4065-F14C-BA93-6919C18744B2}" type="presOf" srcId="{A57A19A1-90E4-4A4D-9937-86F43137CF7A}" destId="{AAAE1219-076F-7540-A965-EB4E10AA79CE}" srcOrd="0" destOrd="0" presId="urn:microsoft.com/office/officeart/2005/8/layout/target1"/>
    <dgm:cxn modelId="{E25D7C44-BEC7-C44D-8D9D-149EC7C232C7}" type="presOf" srcId="{812DAB43-598A-BE45-9828-600A52DAA0B6}" destId="{D3B248CB-3539-6C4E-93D7-E6C0FFFC49BC}" srcOrd="0" destOrd="0" presId="urn:microsoft.com/office/officeart/2005/8/layout/target1"/>
    <dgm:cxn modelId="{353B83A7-A035-4E48-ADF7-23A5B60AE90F}" srcId="{4C5F762B-9C4E-4147-B14F-869AD4E77670}" destId="{812DAB43-598A-BE45-9828-600A52DAA0B6}" srcOrd="2" destOrd="0" parTransId="{F884C07A-B579-0B44-B515-23198807BF44}" sibTransId="{A7A8F59A-4D01-2045-8A4E-1B2CCF1182E6}"/>
    <dgm:cxn modelId="{4B36B624-F6A2-584C-A471-D60D398EF3E7}" srcId="{4C5F762B-9C4E-4147-B14F-869AD4E77670}" destId="{A57A19A1-90E4-4A4D-9937-86F43137CF7A}" srcOrd="1" destOrd="0" parTransId="{B34B6ABE-2E7C-694C-9474-6D6AE1DD9FB0}" sibTransId="{B6ADCAAD-9923-DE4C-83A1-DA363FD8576A}"/>
    <dgm:cxn modelId="{F377179F-CAB3-384F-8F02-1E235A1AD359}" type="presOf" srcId="{48396A14-BDA9-464B-98F3-D52E1EE2F753}" destId="{44BFC7CC-0EFE-6D48-A468-433C391BFB33}" srcOrd="0" destOrd="0" presId="urn:microsoft.com/office/officeart/2005/8/layout/target1"/>
    <dgm:cxn modelId="{2DDB824B-954D-2949-8179-5A67E78DBA91}" srcId="{4C5F762B-9C4E-4147-B14F-869AD4E77670}" destId="{48396A14-BDA9-464B-98F3-D52E1EE2F753}" srcOrd="0" destOrd="0" parTransId="{3F6AEF33-29C3-D648-8125-FF19FA934CEE}" sibTransId="{1D34939B-61E0-0A41-B3DF-059B7D699EEA}"/>
    <dgm:cxn modelId="{8C7F6BD8-C878-6E49-8EB5-BADA3F3D4AAC}" type="presOf" srcId="{4C5F762B-9C4E-4147-B14F-869AD4E77670}" destId="{2BBA9190-68D5-4F43-9357-58FC492857AA}" srcOrd="0" destOrd="0" presId="urn:microsoft.com/office/officeart/2005/8/layout/target1"/>
    <dgm:cxn modelId="{CEE4F493-9250-6E4E-8617-DEC8644BFC2E}" type="presOf" srcId="{FBDC0181-D0A9-694A-A81B-A5D4A1D50E3A}" destId="{FB632445-343E-5641-8FF5-93BE3BD7E474}" srcOrd="0" destOrd="0" presId="urn:microsoft.com/office/officeart/2005/8/layout/target1"/>
    <dgm:cxn modelId="{FB87AA01-AB31-2F4F-9FAA-70B48228A1A0}" srcId="{4C5F762B-9C4E-4147-B14F-869AD4E77670}" destId="{FBDC0181-D0A9-694A-A81B-A5D4A1D50E3A}" srcOrd="3" destOrd="0" parTransId="{CFBE9EEB-6FFB-C44F-942B-ECFE55814DE6}" sibTransId="{B98192F6-E9D9-4E40-AEEC-7C1B81F00E22}"/>
    <dgm:cxn modelId="{90031AA7-BA7D-E044-ABA4-ABFD4633485E}" type="presParOf" srcId="{2BBA9190-68D5-4F43-9357-58FC492857AA}" destId="{A4162376-BB2D-EB40-B0C5-C9C7324E83DD}" srcOrd="0" destOrd="0" presId="urn:microsoft.com/office/officeart/2005/8/layout/target1"/>
    <dgm:cxn modelId="{A8B9919A-937D-9142-8A7F-F90540FC5C92}" type="presParOf" srcId="{2BBA9190-68D5-4F43-9357-58FC492857AA}" destId="{44BFC7CC-0EFE-6D48-A468-433C391BFB33}" srcOrd="1" destOrd="0" presId="urn:microsoft.com/office/officeart/2005/8/layout/target1"/>
    <dgm:cxn modelId="{E4E2F90F-B94A-C544-A679-C72D8F74B8E6}" type="presParOf" srcId="{2BBA9190-68D5-4F43-9357-58FC492857AA}" destId="{9AE7656D-0BC7-B040-827E-66A0954A0136}" srcOrd="2" destOrd="0" presId="urn:microsoft.com/office/officeart/2005/8/layout/target1"/>
    <dgm:cxn modelId="{75524BE3-9E46-9146-9C4D-1C1F653C9C3A}" type="presParOf" srcId="{2BBA9190-68D5-4F43-9357-58FC492857AA}" destId="{8813BA1C-EDEE-354C-BC01-D3E157D1FCE8}" srcOrd="3" destOrd="0" presId="urn:microsoft.com/office/officeart/2005/8/layout/target1"/>
    <dgm:cxn modelId="{94F0924F-F998-8A4A-9D29-4909EDAC98ED}" type="presParOf" srcId="{2BBA9190-68D5-4F43-9357-58FC492857AA}" destId="{A890CAD2-8629-FC41-ADD8-F8D100CEBF4D}" srcOrd="4" destOrd="0" presId="urn:microsoft.com/office/officeart/2005/8/layout/target1"/>
    <dgm:cxn modelId="{DBA42792-2895-C546-854C-E45D7A87C3E6}" type="presParOf" srcId="{2BBA9190-68D5-4F43-9357-58FC492857AA}" destId="{AAAE1219-076F-7540-A965-EB4E10AA79CE}" srcOrd="5" destOrd="0" presId="urn:microsoft.com/office/officeart/2005/8/layout/target1"/>
    <dgm:cxn modelId="{4C17E95D-9118-E649-8CFB-C6E76E171215}" type="presParOf" srcId="{2BBA9190-68D5-4F43-9357-58FC492857AA}" destId="{048DBD84-DB47-C141-93BE-BD0010E2BBE3}" srcOrd="6" destOrd="0" presId="urn:microsoft.com/office/officeart/2005/8/layout/target1"/>
    <dgm:cxn modelId="{A0017AC6-B189-644B-9C19-5A293917B4C3}" type="presParOf" srcId="{2BBA9190-68D5-4F43-9357-58FC492857AA}" destId="{960CB39E-7863-CD4A-AE54-AC338BE3F6BD}" srcOrd="7" destOrd="0" presId="urn:microsoft.com/office/officeart/2005/8/layout/target1"/>
    <dgm:cxn modelId="{CDC0C4DD-E7B0-A644-AAE5-DEEE11356755}" type="presParOf" srcId="{2BBA9190-68D5-4F43-9357-58FC492857AA}" destId="{85FA8C73-1EB1-1649-866B-041582E75CFD}" srcOrd="8" destOrd="0" presId="urn:microsoft.com/office/officeart/2005/8/layout/target1"/>
    <dgm:cxn modelId="{769167C5-B268-D94F-B00E-57803A368638}" type="presParOf" srcId="{2BBA9190-68D5-4F43-9357-58FC492857AA}" destId="{D3B248CB-3539-6C4E-93D7-E6C0FFFC49BC}" srcOrd="9" destOrd="0" presId="urn:microsoft.com/office/officeart/2005/8/layout/target1"/>
    <dgm:cxn modelId="{7E16A33B-BF47-C443-85AA-0CAA0EA4523C}" type="presParOf" srcId="{2BBA9190-68D5-4F43-9357-58FC492857AA}" destId="{803BAC3F-133C-E24E-A6F0-B993EBC8EF18}" srcOrd="10" destOrd="0" presId="urn:microsoft.com/office/officeart/2005/8/layout/target1"/>
    <dgm:cxn modelId="{4318C2EE-F26B-3D42-AD08-210B3C472ADD}" type="presParOf" srcId="{2BBA9190-68D5-4F43-9357-58FC492857AA}" destId="{737F8CF9-863A-F149-A146-8F807179D452}" srcOrd="11" destOrd="0" presId="urn:microsoft.com/office/officeart/2005/8/layout/target1"/>
    <dgm:cxn modelId="{C04283D3-4A95-BF4C-A701-9592DD31A775}" type="presParOf" srcId="{2BBA9190-68D5-4F43-9357-58FC492857AA}" destId="{32F44663-D7DE-F641-AE9C-316F333386FC}" srcOrd="12" destOrd="0" presId="urn:microsoft.com/office/officeart/2005/8/layout/target1"/>
    <dgm:cxn modelId="{BC7FAD59-D504-DB4A-B6AB-53DA8B315501}" type="presParOf" srcId="{2BBA9190-68D5-4F43-9357-58FC492857AA}" destId="{FB632445-343E-5641-8FF5-93BE3BD7E474}" srcOrd="13" destOrd="0" presId="urn:microsoft.com/office/officeart/2005/8/layout/target1"/>
    <dgm:cxn modelId="{7405E116-6350-664E-9C6A-CF79B9B06E82}" type="presParOf" srcId="{2BBA9190-68D5-4F43-9357-58FC492857AA}" destId="{DFC6B3E9-8D79-BF4B-A553-671BD4D64B0C}" srcOrd="14" destOrd="0" presId="urn:microsoft.com/office/officeart/2005/8/layout/target1"/>
    <dgm:cxn modelId="{03E328A5-D32E-1947-99A7-3FB53D2E9122}" type="presParOf" srcId="{2BBA9190-68D5-4F43-9357-58FC492857AA}" destId="{1B52EA7E-1BD5-8E45-BBF1-6865F1986CC1}" srcOrd="15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4426F2-0BAC-49A7-B06A-177E96D00386}">
      <dsp:nvSpPr>
        <dsp:cNvPr id="0" name=""/>
        <dsp:cNvSpPr/>
      </dsp:nvSpPr>
      <dsp:spPr>
        <a:xfrm>
          <a:off x="782218" y="0"/>
          <a:ext cx="521479" cy="356950"/>
        </a:xfrm>
        <a:prstGeom prst="trapezoid">
          <a:avLst>
            <a:gd name="adj" fmla="val 73046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050" b="1" kern="1200" dirty="0" smtClean="0">
              <a:solidFill>
                <a:schemeClr val="bg1"/>
              </a:solidFill>
            </a:rPr>
            <a:t>9,05%</a:t>
          </a:r>
          <a:endParaRPr lang="es-PE" sz="1050" b="1" kern="1200" dirty="0">
            <a:solidFill>
              <a:schemeClr val="bg1"/>
            </a:solidFill>
          </a:endParaRPr>
        </a:p>
      </dsp:txBody>
      <dsp:txXfrm>
        <a:off x="782218" y="0"/>
        <a:ext cx="521479" cy="356950"/>
      </dsp:txXfrm>
    </dsp:sp>
    <dsp:sp modelId="{ECCAEEED-1319-466A-9F99-DE29A5B91A6A}">
      <dsp:nvSpPr>
        <dsp:cNvPr id="0" name=""/>
        <dsp:cNvSpPr/>
      </dsp:nvSpPr>
      <dsp:spPr>
        <a:xfrm>
          <a:off x="521479" y="356950"/>
          <a:ext cx="1042958" cy="356950"/>
        </a:xfrm>
        <a:prstGeom prst="trapezoid">
          <a:avLst>
            <a:gd name="adj" fmla="val 73046"/>
          </a:avLst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050" b="1" kern="1200" dirty="0" smtClean="0">
              <a:solidFill>
                <a:schemeClr val="bg1"/>
              </a:solidFill>
            </a:rPr>
            <a:t>8,66%</a:t>
          </a:r>
          <a:endParaRPr lang="es-PE" sz="1050" b="1" kern="1200" dirty="0">
            <a:solidFill>
              <a:schemeClr val="bg1"/>
            </a:solidFill>
          </a:endParaRPr>
        </a:p>
      </dsp:txBody>
      <dsp:txXfrm>
        <a:off x="703996" y="356950"/>
        <a:ext cx="677923" cy="356950"/>
      </dsp:txXfrm>
    </dsp:sp>
    <dsp:sp modelId="{44AC9B3B-3076-4BEE-AB3B-C22C3327C0A8}">
      <dsp:nvSpPr>
        <dsp:cNvPr id="0" name=""/>
        <dsp:cNvSpPr/>
      </dsp:nvSpPr>
      <dsp:spPr>
        <a:xfrm>
          <a:off x="260739" y="713900"/>
          <a:ext cx="1564437" cy="356950"/>
        </a:xfrm>
        <a:prstGeom prst="trapezoid">
          <a:avLst>
            <a:gd name="adj" fmla="val 73046"/>
          </a:avLst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050" b="1" kern="1200" dirty="0" smtClean="0"/>
            <a:t>6,23%</a:t>
          </a:r>
        </a:p>
      </dsp:txBody>
      <dsp:txXfrm>
        <a:off x="534516" y="713900"/>
        <a:ext cx="1016884" cy="356950"/>
      </dsp:txXfrm>
    </dsp:sp>
    <dsp:sp modelId="{C7A8B866-C09D-4051-B6B3-FC785D769E44}">
      <dsp:nvSpPr>
        <dsp:cNvPr id="0" name=""/>
        <dsp:cNvSpPr/>
      </dsp:nvSpPr>
      <dsp:spPr>
        <a:xfrm>
          <a:off x="0" y="1070850"/>
          <a:ext cx="2085917" cy="356950"/>
        </a:xfrm>
        <a:prstGeom prst="trapezoid">
          <a:avLst>
            <a:gd name="adj" fmla="val 73046"/>
          </a:avLst>
        </a:prstGeom>
        <a:solidFill>
          <a:schemeClr val="bg1">
            <a:lumMod val="6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050" b="1" kern="1200" smtClean="0"/>
            <a:t>76,04%</a:t>
          </a:r>
          <a:endParaRPr lang="es-PE" sz="1050" b="1" kern="1200" dirty="0" smtClean="0"/>
        </a:p>
      </dsp:txBody>
      <dsp:txXfrm>
        <a:off x="365035" y="1070850"/>
        <a:ext cx="1355846" cy="3569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619014-9DAE-41D3-B0E0-A80AD3706194}">
      <dsp:nvSpPr>
        <dsp:cNvPr id="0" name=""/>
        <dsp:cNvSpPr/>
      </dsp:nvSpPr>
      <dsp:spPr>
        <a:xfrm rot="10800000">
          <a:off x="0" y="0"/>
          <a:ext cx="2085917" cy="356950"/>
        </a:xfrm>
        <a:prstGeom prst="trapezoid">
          <a:avLst>
            <a:gd name="adj" fmla="val 73046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050" b="1" kern="1200" dirty="0" smtClean="0">
              <a:solidFill>
                <a:schemeClr val="bg1"/>
              </a:solidFill>
            </a:rPr>
            <a:t>33,2%</a:t>
          </a:r>
        </a:p>
      </dsp:txBody>
      <dsp:txXfrm rot="-10800000">
        <a:off x="365035" y="0"/>
        <a:ext cx="1355846" cy="356950"/>
      </dsp:txXfrm>
    </dsp:sp>
    <dsp:sp modelId="{3C6A39CF-2A99-4288-A9F1-B406596C01DE}">
      <dsp:nvSpPr>
        <dsp:cNvPr id="0" name=""/>
        <dsp:cNvSpPr/>
      </dsp:nvSpPr>
      <dsp:spPr>
        <a:xfrm rot="10800000">
          <a:off x="260739" y="356950"/>
          <a:ext cx="1564437" cy="356950"/>
        </a:xfrm>
        <a:prstGeom prst="trapezoid">
          <a:avLst>
            <a:gd name="adj" fmla="val 73046"/>
          </a:avLst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050" b="1" kern="1200" dirty="0" smtClean="0">
              <a:solidFill>
                <a:schemeClr val="bg1"/>
              </a:solidFill>
            </a:rPr>
            <a:t>12,5%</a:t>
          </a:r>
        </a:p>
      </dsp:txBody>
      <dsp:txXfrm rot="-10800000">
        <a:off x="534516" y="356950"/>
        <a:ext cx="1016884" cy="356950"/>
      </dsp:txXfrm>
    </dsp:sp>
    <dsp:sp modelId="{322CF145-7878-4708-AF71-B8A87947DAF8}">
      <dsp:nvSpPr>
        <dsp:cNvPr id="0" name=""/>
        <dsp:cNvSpPr/>
      </dsp:nvSpPr>
      <dsp:spPr>
        <a:xfrm rot="10800000">
          <a:off x="521479" y="713900"/>
          <a:ext cx="1042958" cy="356950"/>
        </a:xfrm>
        <a:prstGeom prst="trapezoid">
          <a:avLst>
            <a:gd name="adj" fmla="val 73046"/>
          </a:avLst>
        </a:prstGeom>
        <a:solidFill>
          <a:srgbClr val="FFC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050" b="1" kern="1200" dirty="0" smtClean="0"/>
            <a:t>4,5%</a:t>
          </a:r>
          <a:endParaRPr lang="es-PE" sz="1050" b="1" kern="1200" dirty="0"/>
        </a:p>
      </dsp:txBody>
      <dsp:txXfrm rot="-10800000">
        <a:off x="703996" y="713900"/>
        <a:ext cx="677923" cy="356950"/>
      </dsp:txXfrm>
    </dsp:sp>
    <dsp:sp modelId="{D0474D08-04E4-40E3-8D9C-12684F698726}">
      <dsp:nvSpPr>
        <dsp:cNvPr id="0" name=""/>
        <dsp:cNvSpPr/>
      </dsp:nvSpPr>
      <dsp:spPr>
        <a:xfrm rot="10800000">
          <a:off x="782218" y="1070850"/>
          <a:ext cx="521479" cy="356950"/>
        </a:xfrm>
        <a:prstGeom prst="trapezoid">
          <a:avLst>
            <a:gd name="adj" fmla="val 73046"/>
          </a:avLst>
        </a:prstGeom>
        <a:solidFill>
          <a:schemeClr val="bg1">
            <a:lumMod val="6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PE" sz="1050" b="1" kern="1200" dirty="0" smtClean="0"/>
            <a:t>49,6%</a:t>
          </a:r>
          <a:endParaRPr lang="es-PE" sz="1050" b="1" kern="1200" dirty="0"/>
        </a:p>
      </dsp:txBody>
      <dsp:txXfrm rot="-10800000">
        <a:off x="782218" y="1070850"/>
        <a:ext cx="521479" cy="3569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F44663-D7DE-F641-AE9C-316F333386FC}">
      <dsp:nvSpPr>
        <dsp:cNvPr id="0" name=""/>
        <dsp:cNvSpPr/>
      </dsp:nvSpPr>
      <dsp:spPr>
        <a:xfrm>
          <a:off x="1019513" y="1288076"/>
          <a:ext cx="3864228" cy="3864228"/>
        </a:xfrm>
        <a:prstGeom prst="ellipse">
          <a:avLst/>
        </a:prstGeom>
        <a:solidFill>
          <a:schemeClr val="accent1">
            <a:shade val="90000"/>
            <a:hueOff val="415425"/>
            <a:satOff val="-8871"/>
            <a:lumOff val="33109"/>
            <a:alphaOff val="-5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5FA8C73-1EB1-1649-866B-041582E75CFD}">
      <dsp:nvSpPr>
        <dsp:cNvPr id="0" name=""/>
        <dsp:cNvSpPr/>
      </dsp:nvSpPr>
      <dsp:spPr>
        <a:xfrm>
          <a:off x="1571776" y="1840338"/>
          <a:ext cx="2759703" cy="2759703"/>
        </a:xfrm>
        <a:prstGeom prst="ellipse">
          <a:avLst/>
        </a:prstGeom>
        <a:solidFill>
          <a:schemeClr val="accent1">
            <a:shade val="90000"/>
            <a:hueOff val="276950"/>
            <a:satOff val="-5914"/>
            <a:lumOff val="22073"/>
            <a:alphaOff val="-33333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890CAD2-8629-FC41-ADD8-F8D100CEBF4D}">
      <dsp:nvSpPr>
        <dsp:cNvPr id="0" name=""/>
        <dsp:cNvSpPr/>
      </dsp:nvSpPr>
      <dsp:spPr>
        <a:xfrm>
          <a:off x="2123716" y="2392279"/>
          <a:ext cx="1655822" cy="1655822"/>
        </a:xfrm>
        <a:prstGeom prst="ellipse">
          <a:avLst/>
        </a:prstGeom>
        <a:solidFill>
          <a:schemeClr val="accent1">
            <a:shade val="90000"/>
            <a:hueOff val="138475"/>
            <a:satOff val="-2957"/>
            <a:lumOff val="11036"/>
            <a:alphaOff val="-16667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4162376-BB2D-EB40-B0C5-C9C7324E83DD}">
      <dsp:nvSpPr>
        <dsp:cNvPr id="0" name=""/>
        <dsp:cNvSpPr/>
      </dsp:nvSpPr>
      <dsp:spPr>
        <a:xfrm>
          <a:off x="2675657" y="2944220"/>
          <a:ext cx="551940" cy="551940"/>
        </a:xfrm>
        <a:prstGeom prst="ellipse">
          <a:avLst/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4BFC7CC-0EFE-6D48-A468-433C391BFB33}">
      <dsp:nvSpPr>
        <dsp:cNvPr id="0" name=""/>
        <dsp:cNvSpPr/>
      </dsp:nvSpPr>
      <dsp:spPr>
        <a:xfrm>
          <a:off x="5493784" y="148730"/>
          <a:ext cx="2625144" cy="9241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20320" rIns="20320" bIns="2032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/>
            <a:t>2.084</a:t>
          </a:r>
          <a:br>
            <a:rPr lang="en-US" sz="1600" b="1" kern="1200" dirty="0" smtClean="0"/>
          </a:br>
          <a:r>
            <a:rPr lang="en-US" sz="1600" b="0" kern="1200" dirty="0" err="1" smtClean="0"/>
            <a:t>Compraron</a:t>
          </a:r>
          <a:r>
            <a:rPr lang="en-US" sz="1600" b="0" kern="1200" dirty="0" smtClean="0"/>
            <a:t> </a:t>
          </a:r>
          <a:r>
            <a:rPr lang="en-US" sz="1600" b="0" kern="1200" dirty="0" err="1" smtClean="0"/>
            <a:t>Moda</a:t>
          </a:r>
          <a:r>
            <a:rPr lang="en-US" sz="1600" b="0" kern="1200" dirty="0" smtClean="0"/>
            <a:t> en </a:t>
          </a:r>
          <a:r>
            <a:rPr lang="en-US" sz="1600" b="0" kern="1200" dirty="0" err="1" smtClean="0"/>
            <a:t>Tienda</a:t>
          </a:r>
          <a:endParaRPr lang="en-US" sz="1600" b="0" kern="1200" dirty="0"/>
        </a:p>
      </dsp:txBody>
      <dsp:txXfrm>
        <a:off x="5493784" y="148730"/>
        <a:ext cx="2625144" cy="924194"/>
      </dsp:txXfrm>
    </dsp:sp>
    <dsp:sp modelId="{9AE7656D-0BC7-B040-827E-66A0954A0136}">
      <dsp:nvSpPr>
        <dsp:cNvPr id="0" name=""/>
        <dsp:cNvSpPr/>
      </dsp:nvSpPr>
      <dsp:spPr>
        <a:xfrm>
          <a:off x="5044751" y="462097"/>
          <a:ext cx="4830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813BA1C-EDEE-354C-BC01-D3E157D1FCE8}">
      <dsp:nvSpPr>
        <dsp:cNvPr id="0" name=""/>
        <dsp:cNvSpPr/>
      </dsp:nvSpPr>
      <dsp:spPr>
        <a:xfrm rot="5400000">
          <a:off x="2616727" y="766405"/>
          <a:ext cx="2730721" cy="2125325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AAE1219-076F-7540-A965-EB4E10AA79CE}">
      <dsp:nvSpPr>
        <dsp:cNvPr id="0" name=""/>
        <dsp:cNvSpPr/>
      </dsp:nvSpPr>
      <dsp:spPr>
        <a:xfrm>
          <a:off x="5547883" y="1075550"/>
          <a:ext cx="2625144" cy="9241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22860" bIns="2286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6.173*</a:t>
          </a:r>
          <a:br>
            <a:rPr lang="en-US" sz="1800" b="1" kern="1200" dirty="0" smtClean="0"/>
          </a:br>
          <a:r>
            <a:rPr lang="en-US" sz="1800" b="0" kern="1200" dirty="0" smtClean="0"/>
            <a:t>Son </a:t>
          </a:r>
          <a:r>
            <a:rPr lang="en-US" sz="1800" b="0" kern="1200" dirty="0" err="1" smtClean="0"/>
            <a:t>identificados</a:t>
          </a:r>
          <a:r>
            <a:rPr lang="en-US" sz="1800" b="0" kern="1200" dirty="0" smtClean="0"/>
            <a:t> con RUT</a:t>
          </a:r>
          <a:endParaRPr lang="en-US" sz="1800" kern="1200" dirty="0"/>
        </a:p>
      </dsp:txBody>
      <dsp:txXfrm>
        <a:off x="5547883" y="1075550"/>
        <a:ext cx="2625144" cy="924194"/>
      </dsp:txXfrm>
    </dsp:sp>
    <dsp:sp modelId="{048DBD84-DB47-C141-93BE-BD0010E2BBE3}">
      <dsp:nvSpPr>
        <dsp:cNvPr id="0" name=""/>
        <dsp:cNvSpPr/>
      </dsp:nvSpPr>
      <dsp:spPr>
        <a:xfrm>
          <a:off x="5044751" y="1386292"/>
          <a:ext cx="4830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60CB39E-7863-CD4A-AE54-AC338BE3F6BD}">
      <dsp:nvSpPr>
        <dsp:cNvPr id="0" name=""/>
        <dsp:cNvSpPr/>
      </dsp:nvSpPr>
      <dsp:spPr>
        <a:xfrm rot="5400000">
          <a:off x="3089451" y="1675465"/>
          <a:ext cx="2242540" cy="1664838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3B248CB-3539-6C4E-93D7-E6C0FFFC49BC}">
      <dsp:nvSpPr>
        <dsp:cNvPr id="0" name=""/>
        <dsp:cNvSpPr/>
      </dsp:nvSpPr>
      <dsp:spPr>
        <a:xfrm>
          <a:off x="5543884" y="1970078"/>
          <a:ext cx="2911290" cy="9241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30480" rIns="30480" bIns="3048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8.863</a:t>
          </a:r>
          <a:br>
            <a:rPr lang="en-US" sz="2400" b="1" kern="1200" dirty="0" smtClean="0"/>
          </a:br>
          <a:r>
            <a:rPr lang="en-US" sz="2400" kern="1200" dirty="0" err="1" smtClean="0"/>
            <a:t>Vieron</a:t>
          </a:r>
          <a:r>
            <a:rPr lang="en-US" sz="2400" kern="1200" dirty="0" smtClean="0"/>
            <a:t> MODA</a:t>
          </a:r>
          <a:endParaRPr lang="en-US" sz="2400" kern="1200" dirty="0"/>
        </a:p>
      </dsp:txBody>
      <dsp:txXfrm>
        <a:off x="5543884" y="1970078"/>
        <a:ext cx="2911290" cy="924194"/>
      </dsp:txXfrm>
    </dsp:sp>
    <dsp:sp modelId="{803BAC3F-133C-E24E-A6F0-B993EBC8EF18}">
      <dsp:nvSpPr>
        <dsp:cNvPr id="0" name=""/>
        <dsp:cNvSpPr/>
      </dsp:nvSpPr>
      <dsp:spPr>
        <a:xfrm>
          <a:off x="5044751" y="2310486"/>
          <a:ext cx="4830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37F8CF9-863A-F149-A146-8F807179D452}">
      <dsp:nvSpPr>
        <dsp:cNvPr id="0" name=""/>
        <dsp:cNvSpPr/>
      </dsp:nvSpPr>
      <dsp:spPr>
        <a:xfrm rot="5400000">
          <a:off x="3547040" y="2522697"/>
          <a:ext cx="1710565" cy="1284856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B632445-343E-5641-8FF5-93BE3BD7E474}">
      <dsp:nvSpPr>
        <dsp:cNvPr id="0" name=""/>
        <dsp:cNvSpPr/>
      </dsp:nvSpPr>
      <dsp:spPr>
        <a:xfrm>
          <a:off x="5541304" y="2975398"/>
          <a:ext cx="1932114" cy="9241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38100" rIns="38100" bIns="381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3000" b="1" kern="1200" dirty="0" smtClean="0"/>
            <a:t>351.878</a:t>
          </a:r>
          <a:r>
            <a:rPr lang="en-US" sz="3000" kern="1200" dirty="0" smtClean="0"/>
            <a:t> </a:t>
          </a:r>
          <a:r>
            <a:rPr lang="en-US" sz="3000" kern="1200" dirty="0" err="1" smtClean="0"/>
            <a:t>Visitantes</a:t>
          </a:r>
          <a:endParaRPr lang="en-US" sz="3000" kern="1200" dirty="0"/>
        </a:p>
      </dsp:txBody>
      <dsp:txXfrm>
        <a:off x="5541304" y="2975398"/>
        <a:ext cx="1932114" cy="924194"/>
      </dsp:txXfrm>
    </dsp:sp>
    <dsp:sp modelId="{DFC6B3E9-8D79-BF4B-A553-671BD4D64B0C}">
      <dsp:nvSpPr>
        <dsp:cNvPr id="0" name=""/>
        <dsp:cNvSpPr/>
      </dsp:nvSpPr>
      <dsp:spPr>
        <a:xfrm>
          <a:off x="5044751" y="3234681"/>
          <a:ext cx="4830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1B52EA7E-1BD5-8E45-BBF1-6865F1986CC1}">
      <dsp:nvSpPr>
        <dsp:cNvPr id="0" name=""/>
        <dsp:cNvSpPr/>
      </dsp:nvSpPr>
      <dsp:spPr>
        <a:xfrm rot="5400000">
          <a:off x="4005724" y="3373278"/>
          <a:ext cx="1175756" cy="89778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22.png>
</file>

<file path=ppt/media/image24.png>
</file>

<file path=ppt/media/image26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D3A27-F834-8441-B6C3-61286C84E3B6}" type="datetimeFigureOut">
              <a:rPr lang="en-US" smtClean="0"/>
              <a:t>3/9/17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A037CC-B44E-7E4C-8291-A0C61C570E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10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C8305-E51B-6144-AA49-2F9221745F4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28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C8305-E51B-6144-AA49-2F9221745F4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29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1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25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sin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ector recto 13"/>
          <p:cNvCxnSpPr/>
          <p:nvPr/>
        </p:nvCxnSpPr>
        <p:spPr>
          <a:xfrm>
            <a:off x="0" y="674204"/>
            <a:ext cx="12192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Marcador de número de diapositiva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  <p:sp>
        <p:nvSpPr>
          <p:cNvPr id="8" name="Marcador de texto 21"/>
          <p:cNvSpPr>
            <a:spLocks noGrp="1"/>
          </p:cNvSpPr>
          <p:nvPr>
            <p:ph type="body" sz="quarter" idx="18" hasCustomPrompt="1"/>
          </p:nvPr>
        </p:nvSpPr>
        <p:spPr>
          <a:xfrm>
            <a:off x="-1" y="6453810"/>
            <a:ext cx="9276521" cy="40419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0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5pPr>
              <a:defRPr/>
            </a:lvl5pPr>
          </a:lstStyle>
          <a:p>
            <a:pPr lvl="0"/>
            <a:r>
              <a:rPr lang="x-none" dirty="0" smtClean="0"/>
              <a:t>Nota o fuente</a:t>
            </a:r>
          </a:p>
        </p:txBody>
      </p:sp>
      <p:sp>
        <p:nvSpPr>
          <p:cNvPr id="7" name="Título 14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674204"/>
          </a:xfrm>
        </p:spPr>
        <p:txBody>
          <a:bodyPr/>
          <a:lstStyle>
            <a:lvl1pPr>
              <a:defRPr b="1" baseline="0"/>
            </a:lvl1pPr>
          </a:lstStyle>
          <a:p>
            <a:r>
              <a:rPr lang="x-none" dirty="0" smtClean="0"/>
              <a:t>TÍTULO CON MAYUSCULAS</a:t>
            </a:r>
            <a:br>
              <a:rPr lang="x-none" dirty="0" smtClean="0"/>
            </a:br>
            <a:r>
              <a:rPr lang="x-none" dirty="0" smtClean="0"/>
              <a:t>Subtítulo con minúsculas (opcional)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5007534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729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74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99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593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28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24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867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243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B75CB9-34A8-284A-A223-62B7353D4CCA}" type="datetimeFigureOut">
              <a:rPr lang="en-US" smtClean="0"/>
              <a:t>3/9/17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31D46-121C-E04F-AADB-62011421C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50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12.xml"/><Relationship Id="rId2" Type="http://schemas.openxmlformats.org/officeDocument/2006/relationships/diagramData" Target="../diagrams/data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8" Type="http://schemas.openxmlformats.org/officeDocument/2006/relationships/image" Target="../media/image21.emf"/><Relationship Id="rId9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5.emf"/><Relationship Id="rId5" Type="http://schemas.openxmlformats.org/officeDocument/2006/relationships/image" Target="../media/image24.png"/><Relationship Id="rId6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5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52562" y="2093913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Client </a:t>
            </a:r>
            <a:r>
              <a:rPr lang="en-US" dirty="0" err="1" smtClean="0"/>
              <a:t>Perfomance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52562" y="4573588"/>
            <a:ext cx="9144000" cy="1655762"/>
          </a:xfrm>
        </p:spPr>
        <p:txBody>
          <a:bodyPr/>
          <a:lstStyle/>
          <a:p>
            <a:r>
              <a:rPr lang="en-US" dirty="0" smtClean="0"/>
              <a:t>Roberto Armijo Keller</a:t>
            </a:r>
          </a:p>
          <a:p>
            <a:r>
              <a:rPr lang="en-US" dirty="0" smtClean="0"/>
              <a:t>Jefe CRO </a:t>
            </a:r>
            <a:r>
              <a:rPr lang="mr-IN" dirty="0" smtClean="0"/>
              <a:t>–</a:t>
            </a:r>
            <a:r>
              <a:rPr lang="en-US" dirty="0" smtClean="0"/>
              <a:t> Data Science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988" y="1039768"/>
            <a:ext cx="5541167" cy="247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688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0"/>
            <a:ext cx="10096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5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6" r="1836" b="6666"/>
          <a:stretch/>
        </p:blipFill>
        <p:spPr>
          <a:xfrm>
            <a:off x="1443924" y="1690688"/>
            <a:ext cx="9304152" cy="513397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_tradnl" dirty="0" smtClean="0"/>
              <a:t>Análisis </a:t>
            </a:r>
            <a:r>
              <a:rPr lang="en-US" dirty="0" smtClean="0"/>
              <a:t>RFM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7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Análisis </a:t>
            </a:r>
            <a:r>
              <a:rPr lang="es-ES_tradnl" dirty="0" err="1" smtClean="0"/>
              <a:t>Intertemporal</a:t>
            </a:r>
            <a:endParaRPr lang="es-ES_tradnl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5" r="4266"/>
          <a:stretch/>
        </p:blipFill>
        <p:spPr>
          <a:xfrm>
            <a:off x="1528763" y="1460213"/>
            <a:ext cx="8029575" cy="5397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57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Rplot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2990850" cy="2164289"/>
          </a:xfrm>
          <a:prstGeom prst="rect">
            <a:avLst/>
          </a:prstGeom>
        </p:spPr>
      </p:pic>
      <p:pic>
        <p:nvPicPr>
          <p:cNvPr id="7" name="Picture 6" descr="mix1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4" r="20995" b="18051"/>
          <a:stretch/>
        </p:blipFill>
        <p:spPr>
          <a:xfrm>
            <a:off x="5245419" y="1690688"/>
            <a:ext cx="6650232" cy="40711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9011" y="3971926"/>
            <a:ext cx="3649776" cy="2682876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 smtClean="0"/>
              <a:t>Preferencias</a:t>
            </a:r>
            <a:r>
              <a:rPr lang="en-US" dirty="0" smtClean="0"/>
              <a:t> </a:t>
            </a:r>
            <a:r>
              <a:rPr lang="en-US" dirty="0" err="1" smtClean="0"/>
              <a:t>Subyacentes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62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número de diapositiva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14</a:t>
            </a:fld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L" dirty="0" smtClean="0"/>
              <a:t>Estudios ROPO (Research Online, Purchase Offline)</a:t>
            </a:r>
            <a:endParaRPr lang="es-CL" u="sng" dirty="0"/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095557" y="404665"/>
          <a:ext cx="8968996" cy="5152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603847" y="5589241"/>
            <a:ext cx="68972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s-ES_tradnl" sz="1600" b="1" dirty="0"/>
              <a:t>Venta Offline (Estimada): </a:t>
            </a:r>
          </a:p>
          <a:p>
            <a:pPr marL="2571750" lvl="5" indent="-285750">
              <a:buFont typeface="Arial"/>
              <a:buChar char="•"/>
            </a:pPr>
            <a:r>
              <a:rPr lang="es-ES_tradnl" sz="1600" b="1" dirty="0"/>
              <a:t>$99.640.750</a:t>
            </a:r>
          </a:p>
          <a:p>
            <a:pPr marL="2571750" lvl="5" indent="-285750">
              <a:buFont typeface="Arial"/>
              <a:buChar char="•"/>
            </a:pPr>
            <a:r>
              <a:rPr lang="es-ES_tradnl" sz="1600" b="1" dirty="0"/>
              <a:t>$34.874 promedio</a:t>
            </a:r>
          </a:p>
          <a:p>
            <a:pPr algn="r"/>
            <a:r>
              <a:rPr lang="es-ES_tradnl" sz="1200" dirty="0"/>
              <a:t>* Estimación </a:t>
            </a:r>
            <a:r>
              <a:rPr lang="es-ES_tradnl" sz="1200" dirty="0" err="1"/>
              <a:t>seg</a:t>
            </a:r>
            <a:r>
              <a:rPr lang="sk-SK" sz="1200" dirty="0"/>
              <a:t>ú</a:t>
            </a:r>
            <a:r>
              <a:rPr lang="es-ES_tradnl" sz="1200" dirty="0"/>
              <a:t>n sub muestra de 2500 </a:t>
            </a:r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1703512" y="908720"/>
            <a:ext cx="2808312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s-CL" sz="1600" u="sng" dirty="0"/>
              <a:t>Ejemplo Campaña MyLife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7534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Caso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 smtClean="0">
                <a:solidFill>
                  <a:schemeClr val="tx1"/>
                </a:solidFill>
              </a:rPr>
              <a:t>Mails </a:t>
            </a:r>
            <a:r>
              <a:rPr lang="en-US" sz="3600" dirty="0" err="1" smtClean="0">
                <a:solidFill>
                  <a:schemeClr val="tx1"/>
                </a:solidFill>
              </a:rPr>
              <a:t>gatillados</a:t>
            </a:r>
            <a:r>
              <a:rPr lang="en-US" sz="3600" dirty="0" smtClean="0">
                <a:solidFill>
                  <a:schemeClr val="tx1"/>
                </a:solidFill>
              </a:rPr>
              <a:t> </a:t>
            </a:r>
            <a:r>
              <a:rPr lang="en-US" sz="3600" dirty="0" err="1" smtClean="0">
                <a:solidFill>
                  <a:schemeClr val="tx1"/>
                </a:solidFill>
              </a:rPr>
              <a:t>por</a:t>
            </a:r>
            <a:r>
              <a:rPr lang="en-US" sz="3600" dirty="0" smtClean="0">
                <a:solidFill>
                  <a:schemeClr val="tx1"/>
                </a:solidFill>
              </a:rPr>
              <a:t> </a:t>
            </a:r>
            <a:r>
              <a:rPr lang="en-US" sz="3600" dirty="0" err="1" smtClean="0">
                <a:solidFill>
                  <a:schemeClr val="tx1"/>
                </a:solidFill>
              </a:rPr>
              <a:t>comportamiento</a:t>
            </a:r>
            <a:endParaRPr lang="en-US" sz="3600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0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364" y="1171122"/>
            <a:ext cx="818112" cy="9286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867" y="1171122"/>
            <a:ext cx="818112" cy="9286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6650" y="1171122"/>
            <a:ext cx="818112" cy="9286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7841" y="2195901"/>
            <a:ext cx="4033535" cy="9541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4155" y="4708661"/>
            <a:ext cx="181371" cy="41794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5407485" y="5203971"/>
            <a:ext cx="1468920" cy="1375443"/>
            <a:chOff x="2832920" y="5096628"/>
            <a:chExt cx="1468920" cy="1375443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32920" y="5096628"/>
              <a:ext cx="1468920" cy="1375443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64009" y="5458311"/>
              <a:ext cx="165942" cy="228349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07812" y="5458311"/>
              <a:ext cx="165942" cy="228349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32893" y="5458311"/>
              <a:ext cx="165942" cy="228349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952972" y="5458311"/>
              <a:ext cx="165942" cy="228349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64009" y="5706198"/>
              <a:ext cx="165942" cy="228349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07812" y="5706198"/>
              <a:ext cx="165942" cy="228349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32893" y="5706198"/>
              <a:ext cx="165942" cy="22834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952972" y="5706198"/>
              <a:ext cx="165942" cy="22834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64009" y="5993161"/>
              <a:ext cx="165942" cy="22834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07812" y="5993161"/>
              <a:ext cx="165942" cy="228349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32893" y="5993161"/>
              <a:ext cx="165942" cy="228349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952972" y="5993161"/>
              <a:ext cx="165942" cy="228349"/>
            </a:xfrm>
            <a:prstGeom prst="rect">
              <a:avLst/>
            </a:prstGeom>
          </p:spPr>
        </p:pic>
      </p:grpSp>
      <p:pic>
        <p:nvPicPr>
          <p:cNvPr id="24" name="Picture 23" descr="personaje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516" y="3523924"/>
            <a:ext cx="817601" cy="1113833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3202682" y="938988"/>
            <a:ext cx="6051844" cy="1244180"/>
            <a:chOff x="1545332" y="1009160"/>
            <a:chExt cx="6051844" cy="1244180"/>
          </a:xfrm>
        </p:grpSpPr>
        <p:sp>
          <p:nvSpPr>
            <p:cNvPr id="26" name="TextBox 25"/>
            <p:cNvSpPr txBox="1"/>
            <p:nvPr/>
          </p:nvSpPr>
          <p:spPr>
            <a:xfrm>
              <a:off x="1545332" y="1009160"/>
              <a:ext cx="181390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7200" dirty="0">
                <a:latin typeface="Amatic Bold"/>
                <a:cs typeface="Amatic Bold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712189" y="1037162"/>
              <a:ext cx="181390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 smtClean="0">
                  <a:latin typeface="Amatic Bold"/>
                  <a:cs typeface="Amatic Bold"/>
                </a:rPr>
                <a:t>        </a:t>
              </a:r>
              <a:endParaRPr lang="en-US" sz="7200" dirty="0">
                <a:latin typeface="Amatic Bold"/>
                <a:cs typeface="Amatic Bold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783272" y="1053011"/>
              <a:ext cx="181390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 smtClean="0">
                  <a:latin typeface="Amatic Bold"/>
                  <a:cs typeface="Amatic Bold"/>
                </a:rPr>
                <a:t>        </a:t>
              </a:r>
              <a:endParaRPr lang="en-US" sz="7200" dirty="0">
                <a:latin typeface="Amatic Bold"/>
                <a:cs typeface="Amatic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75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3901" y="319400"/>
            <a:ext cx="4099757" cy="597227"/>
          </a:xfrm>
        </p:spPr>
        <p:txBody>
          <a:bodyPr>
            <a:normAutofit/>
          </a:bodyPr>
          <a:lstStyle/>
          <a:p>
            <a:pPr algn="l"/>
            <a:r>
              <a:rPr lang="en-US" sz="3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Campañas</a:t>
            </a:r>
            <a:r>
              <a:rPr 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3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masivas</a:t>
            </a:r>
            <a:endParaRPr lang="en-US" sz="3400" dirty="0">
              <a:solidFill>
                <a:schemeClr val="tx1">
                  <a:lumMod val="85000"/>
                  <a:lumOff val="15000"/>
                </a:schemeClr>
              </a:solidFill>
              <a:latin typeface="Amatic Bold"/>
              <a:cs typeface="Amatic Bol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63238" y="916626"/>
            <a:ext cx="8219134" cy="0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193" y="1749656"/>
            <a:ext cx="430412" cy="5922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208" y="1749656"/>
            <a:ext cx="430412" cy="5922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222" y="1749656"/>
            <a:ext cx="430412" cy="592277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237" y="1749656"/>
            <a:ext cx="430412" cy="59227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251" y="1749656"/>
            <a:ext cx="430412" cy="592277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266" y="1749656"/>
            <a:ext cx="430412" cy="59227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80" y="1749656"/>
            <a:ext cx="430412" cy="592277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295" y="1749656"/>
            <a:ext cx="430412" cy="59227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309" y="1749656"/>
            <a:ext cx="430412" cy="59227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208" y="2479709"/>
            <a:ext cx="430412" cy="592277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222" y="2479709"/>
            <a:ext cx="430412" cy="592277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237" y="2479709"/>
            <a:ext cx="430412" cy="59227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251" y="2479709"/>
            <a:ext cx="430412" cy="59227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266" y="2479709"/>
            <a:ext cx="430412" cy="59227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80" y="2479709"/>
            <a:ext cx="430412" cy="59227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295" y="2479709"/>
            <a:ext cx="430412" cy="592277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222" y="3209762"/>
            <a:ext cx="430412" cy="59227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237" y="3209762"/>
            <a:ext cx="430412" cy="59227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251" y="3209762"/>
            <a:ext cx="430412" cy="592277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266" y="3209762"/>
            <a:ext cx="430412" cy="59227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80" y="3209762"/>
            <a:ext cx="430412" cy="5922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599" y="4026725"/>
            <a:ext cx="2082801" cy="495300"/>
          </a:xfrm>
          <a:prstGeom prst="rect">
            <a:avLst/>
          </a:prstGeom>
        </p:spPr>
      </p:pic>
      <p:pic>
        <p:nvPicPr>
          <p:cNvPr id="12" name="Picture 11" descr="mail_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627" y="4522025"/>
            <a:ext cx="1104900" cy="685800"/>
          </a:xfrm>
          <a:prstGeom prst="rect">
            <a:avLst/>
          </a:prstGeom>
        </p:spPr>
      </p:pic>
      <p:cxnSp>
        <p:nvCxnSpPr>
          <p:cNvPr id="47" name="Straight Connector 46"/>
          <p:cNvCxnSpPr/>
          <p:nvPr/>
        </p:nvCxnSpPr>
        <p:spPr>
          <a:xfrm>
            <a:off x="7629392" y="1444165"/>
            <a:ext cx="0" cy="4720221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860108" y="1597584"/>
            <a:ext cx="256721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>
                <a:latin typeface="Amatic Bold"/>
                <a:cs typeface="Amatic Bold"/>
              </a:rPr>
              <a:t>Tasa</a:t>
            </a:r>
            <a:r>
              <a:rPr lang="en-US" sz="2400" u="sng" dirty="0">
                <a:latin typeface="Amatic Bold"/>
                <a:cs typeface="Amatic Bold"/>
              </a:rPr>
              <a:t> </a:t>
            </a:r>
            <a:r>
              <a:rPr lang="en-US" sz="2400" u="sng" dirty="0" err="1">
                <a:latin typeface="Amatic Bold"/>
                <a:cs typeface="Amatic Bold"/>
              </a:rPr>
              <a:t>apertura</a:t>
            </a:r>
            <a:r>
              <a:rPr lang="en-US" sz="2400" u="sng" dirty="0">
                <a:latin typeface="Amatic Bold"/>
                <a:cs typeface="Amatic Bold"/>
              </a:rPr>
              <a:t>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>
                <a:latin typeface="Amatic SC Regular"/>
                <a:cs typeface="Amatic SC Regular"/>
              </a:rPr>
              <a:t>16.1%</a:t>
            </a:r>
          </a:p>
          <a:p>
            <a:r>
              <a:rPr lang="en-US" sz="2400" u="sng" dirty="0" err="1">
                <a:latin typeface="Amatic Bold"/>
                <a:cs typeface="Amatic Bold"/>
              </a:rPr>
              <a:t>Tasa</a:t>
            </a:r>
            <a:r>
              <a:rPr lang="en-US" sz="2400" u="sng" dirty="0">
                <a:latin typeface="Amatic Bold"/>
                <a:cs typeface="Amatic Bold"/>
              </a:rPr>
              <a:t> Clicks: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>
                <a:latin typeface="Amatic SC Regular"/>
                <a:cs typeface="Amatic SC Regular"/>
              </a:rPr>
              <a:t>2.4%</a:t>
            </a:r>
            <a:endParaRPr lang="en-US" sz="2400" b="1" dirty="0">
              <a:latin typeface="Amatic Bold"/>
              <a:cs typeface="Amatic Bold"/>
            </a:endParaRPr>
          </a:p>
          <a:p>
            <a:r>
              <a:rPr lang="en-US" sz="2400" u="sng" dirty="0" err="1">
                <a:latin typeface="Amatic Bold"/>
                <a:cs typeface="Amatic Bold"/>
              </a:rPr>
              <a:t>Venta</a:t>
            </a:r>
            <a:r>
              <a:rPr lang="en-US" sz="2400" u="sng" dirty="0">
                <a:latin typeface="Amatic Bold"/>
                <a:cs typeface="Amatic Bold"/>
              </a:rPr>
              <a:t>/Mail: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>
                <a:latin typeface="Amatic SC Regular"/>
                <a:cs typeface="Amatic SC Regular"/>
              </a:rPr>
              <a:t>$ 9.09</a:t>
            </a:r>
          </a:p>
          <a:p>
            <a:endParaRPr lang="en-US" sz="2400" dirty="0">
              <a:latin typeface="Amatic Bold"/>
              <a:cs typeface="Amatic Bold"/>
            </a:endParaRPr>
          </a:p>
          <a:p>
            <a:endParaRPr lang="en-US" dirty="0">
              <a:latin typeface="Amatic Bold"/>
              <a:cs typeface="Amatic Bold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712076" y="5180515"/>
            <a:ext cx="129303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matic Bold"/>
                <a:cs typeface="Amatic Bold"/>
              </a:rPr>
              <a:t>2 </a:t>
            </a:r>
            <a:r>
              <a:rPr lang="en-US" sz="2400" dirty="0" err="1">
                <a:latin typeface="Amatic Bold"/>
                <a:cs typeface="Amatic Bold"/>
              </a:rPr>
              <a:t>Millones</a:t>
            </a:r>
            <a:endParaRPr lang="en-US" sz="2400" dirty="0">
              <a:latin typeface="Amatic Bold"/>
              <a:cs typeface="Amatic Bold"/>
            </a:endParaRPr>
          </a:p>
          <a:p>
            <a:pPr algn="ctr"/>
            <a:r>
              <a:rPr lang="en-US" sz="2000" dirty="0">
                <a:latin typeface="Amatic SC Regular"/>
                <a:cs typeface="Amatic SC Regular"/>
              </a:rPr>
              <a:t>(</a:t>
            </a:r>
            <a:r>
              <a:rPr lang="en-US" sz="2000" dirty="0" err="1">
                <a:latin typeface="Amatic SC Regular"/>
                <a:cs typeface="Amatic SC Regular"/>
              </a:rPr>
              <a:t>genérico</a:t>
            </a:r>
            <a:r>
              <a:rPr lang="en-US" sz="2000" dirty="0">
                <a:latin typeface="Amatic SC Regular"/>
                <a:cs typeface="Amatic SC Regular"/>
              </a:rPr>
              <a:t>)</a:t>
            </a:r>
          </a:p>
          <a:p>
            <a:endParaRPr lang="en-US" dirty="0">
              <a:latin typeface="Amatic Bold"/>
              <a:cs typeface="Amatic Bold"/>
            </a:endParaRPr>
          </a:p>
        </p:txBody>
      </p:sp>
    </p:spTree>
    <p:extLst>
      <p:ext uri="{BB962C8B-B14F-4D97-AF65-F5344CB8AC3E}">
        <p14:creationId xmlns:p14="http://schemas.microsoft.com/office/powerpoint/2010/main" val="53087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3901" y="319400"/>
            <a:ext cx="4099757" cy="597227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+SEGMENTACIÓN DE CLIENTES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1963238" y="916626"/>
            <a:ext cx="8219134" cy="0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193" y="1749656"/>
            <a:ext cx="430412" cy="5922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222" y="1749656"/>
            <a:ext cx="430412" cy="59227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251" y="1749656"/>
            <a:ext cx="430412" cy="59227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80" y="1749656"/>
            <a:ext cx="430412" cy="59227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309" y="1749656"/>
            <a:ext cx="430412" cy="59227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208" y="2479709"/>
            <a:ext cx="430412" cy="592277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222" y="2479709"/>
            <a:ext cx="430412" cy="592277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237" y="2479709"/>
            <a:ext cx="430412" cy="59227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266" y="2479709"/>
            <a:ext cx="430412" cy="59227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80" y="2479709"/>
            <a:ext cx="430412" cy="59227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295" y="2479709"/>
            <a:ext cx="430412" cy="592277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222" y="3209762"/>
            <a:ext cx="430412" cy="59227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251" y="3209762"/>
            <a:ext cx="430412" cy="592277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266" y="3209762"/>
            <a:ext cx="430412" cy="5922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702" y="4069707"/>
            <a:ext cx="1721323" cy="4093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3208" y="1749656"/>
            <a:ext cx="430412" cy="592277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3237" y="1749656"/>
            <a:ext cx="430412" cy="59227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0873" y="1749656"/>
            <a:ext cx="430412" cy="59227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3295" y="1749656"/>
            <a:ext cx="430412" cy="592277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7677" y="2479709"/>
            <a:ext cx="430412" cy="592277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3237" y="3209762"/>
            <a:ext cx="430412" cy="59227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280" y="3209762"/>
            <a:ext cx="430412" cy="592277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112" y="4069707"/>
            <a:ext cx="1721323" cy="409339"/>
          </a:xfrm>
          <a:prstGeom prst="rect">
            <a:avLst/>
          </a:prstGeom>
        </p:spPr>
      </p:pic>
      <p:pic>
        <p:nvPicPr>
          <p:cNvPr id="9" name="Picture 8" descr="mail_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089" y="4679382"/>
            <a:ext cx="913141" cy="566777"/>
          </a:xfrm>
          <a:prstGeom prst="rect">
            <a:avLst/>
          </a:prstGeom>
        </p:spPr>
      </p:pic>
      <p:pic>
        <p:nvPicPr>
          <p:cNvPr id="11" name="Picture 10" descr="mail_v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4688" y="4679382"/>
            <a:ext cx="913141" cy="566777"/>
          </a:xfrm>
          <a:prstGeom prst="rect">
            <a:avLst/>
          </a:prstGeom>
        </p:spPr>
      </p:pic>
      <p:cxnSp>
        <p:nvCxnSpPr>
          <p:cNvPr id="50" name="Straight Connector 49"/>
          <p:cNvCxnSpPr/>
          <p:nvPr/>
        </p:nvCxnSpPr>
        <p:spPr>
          <a:xfrm>
            <a:off x="7629392" y="1444165"/>
            <a:ext cx="0" cy="4720221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8" name="Picture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208" y="1749656"/>
            <a:ext cx="430412" cy="592277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676" y="1749656"/>
            <a:ext cx="430412" cy="592277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611" y="1749656"/>
            <a:ext cx="430412" cy="592277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451" y="1749656"/>
            <a:ext cx="430412" cy="592277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677" y="2479709"/>
            <a:ext cx="430412" cy="592277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280" y="3209762"/>
            <a:ext cx="430412" cy="592277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676" y="3209762"/>
            <a:ext cx="430412" cy="592277"/>
          </a:xfrm>
          <a:prstGeom prst="rect">
            <a:avLst/>
          </a:prstGeom>
        </p:spPr>
      </p:pic>
      <p:sp>
        <p:nvSpPr>
          <p:cNvPr id="85" name="TextBox 84"/>
          <p:cNvSpPr txBox="1"/>
          <p:nvPr/>
        </p:nvSpPr>
        <p:spPr>
          <a:xfrm>
            <a:off x="2489735" y="5237942"/>
            <a:ext cx="129303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matic Bold"/>
                <a:cs typeface="Amatic Bold"/>
              </a:rPr>
              <a:t>1.97 </a:t>
            </a:r>
            <a:r>
              <a:rPr lang="en-US" sz="2000" dirty="0" err="1">
                <a:latin typeface="Amatic Bold"/>
                <a:cs typeface="Amatic Bold"/>
              </a:rPr>
              <a:t>Millones</a:t>
            </a:r>
            <a:endParaRPr lang="en-US" sz="2000" dirty="0">
              <a:latin typeface="Amatic Bold"/>
              <a:cs typeface="Amatic Bold"/>
            </a:endParaRPr>
          </a:p>
          <a:p>
            <a:pPr algn="ctr"/>
            <a:r>
              <a:rPr lang="en-US" dirty="0">
                <a:latin typeface="Amatic SC Regular"/>
                <a:cs typeface="Amatic SC Regular"/>
              </a:rPr>
              <a:t>(</a:t>
            </a:r>
            <a:r>
              <a:rPr lang="en-US" dirty="0" err="1">
                <a:latin typeface="Amatic SC Regular"/>
                <a:cs typeface="Amatic SC Regular"/>
              </a:rPr>
              <a:t>genérico</a:t>
            </a:r>
            <a:r>
              <a:rPr lang="en-US" dirty="0">
                <a:latin typeface="Amatic SC Regular"/>
                <a:cs typeface="Amatic SC Regular"/>
              </a:rPr>
              <a:t>)</a:t>
            </a:r>
          </a:p>
          <a:p>
            <a:endParaRPr lang="en-US" sz="1600" dirty="0">
              <a:latin typeface="Amatic Bold"/>
              <a:cs typeface="Amatic Bold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4535395" y="5246159"/>
            <a:ext cx="2236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matic Bold"/>
                <a:cs typeface="Amatic Bold"/>
              </a:rPr>
              <a:t>30 Mil</a:t>
            </a:r>
          </a:p>
          <a:p>
            <a:pPr algn="ctr"/>
            <a:r>
              <a:rPr lang="en-US" dirty="0">
                <a:latin typeface="Amatic SC Regular"/>
                <a:cs typeface="Amatic SC Regular"/>
              </a:rPr>
              <a:t>(Audio VIP – </a:t>
            </a:r>
            <a:r>
              <a:rPr lang="en-US" dirty="0" err="1">
                <a:latin typeface="Amatic SC Regular"/>
                <a:cs typeface="Amatic SC Regular"/>
              </a:rPr>
              <a:t>Segmento</a:t>
            </a:r>
            <a:r>
              <a:rPr lang="en-US" dirty="0">
                <a:latin typeface="Amatic SC Regular"/>
                <a:cs typeface="Amatic SC Regular"/>
              </a:rPr>
              <a:t> Audio)</a:t>
            </a:r>
          </a:p>
          <a:p>
            <a:endParaRPr lang="en-US" sz="1600" dirty="0">
              <a:latin typeface="Amatic Bold"/>
              <a:cs typeface="Amatic Bold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7860108" y="1597583"/>
            <a:ext cx="25672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>
                <a:latin typeface="Amatic Bold"/>
                <a:cs typeface="Amatic Bold"/>
              </a:rPr>
              <a:t>Tasa</a:t>
            </a:r>
            <a:r>
              <a:rPr lang="en-US" sz="2400" u="sng" dirty="0">
                <a:latin typeface="Amatic Bold"/>
                <a:cs typeface="Amatic Bold"/>
              </a:rPr>
              <a:t> </a:t>
            </a:r>
            <a:r>
              <a:rPr lang="en-US" sz="2400" u="sng" dirty="0" err="1">
                <a:latin typeface="Amatic Bold"/>
                <a:cs typeface="Amatic Bold"/>
              </a:rPr>
              <a:t>apertura</a:t>
            </a:r>
            <a:r>
              <a:rPr lang="en-US" sz="2400" u="sng" dirty="0">
                <a:latin typeface="Amatic Bold"/>
                <a:cs typeface="Amatic Bold"/>
              </a:rPr>
              <a:t>:</a:t>
            </a:r>
            <a:endParaRPr lang="en-US" sz="2400" b="1" dirty="0">
              <a:latin typeface="Amatic Bold"/>
              <a:cs typeface="Amatic Bold"/>
            </a:endParaRP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>
                <a:latin typeface="Amatic SC Regular"/>
                <a:cs typeface="Amatic SC Regular"/>
              </a:rPr>
              <a:t>16.1%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>
                <a:latin typeface="Amatic SC Regular"/>
                <a:cs typeface="Amatic SC Regular"/>
              </a:rPr>
              <a:t>55%</a:t>
            </a:r>
          </a:p>
          <a:p>
            <a:r>
              <a:rPr lang="en-US" sz="2400" u="sng" dirty="0" err="1">
                <a:latin typeface="Amatic Bold"/>
                <a:cs typeface="Amatic Bold"/>
              </a:rPr>
              <a:t>Tasa</a:t>
            </a:r>
            <a:r>
              <a:rPr lang="en-US" sz="2400" u="sng" dirty="0">
                <a:latin typeface="Amatic Bold"/>
                <a:cs typeface="Amatic Bold"/>
              </a:rPr>
              <a:t> Clicks: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>
                <a:latin typeface="Amatic SC Regular"/>
                <a:cs typeface="Amatic SC Regular"/>
              </a:rPr>
              <a:t>2.4%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>
                <a:latin typeface="Amatic SC Regular"/>
                <a:cs typeface="Amatic SC Regular"/>
              </a:rPr>
              <a:t>3.69%</a:t>
            </a:r>
            <a:endParaRPr lang="en-US" sz="2400" b="1" dirty="0">
              <a:latin typeface="Amatic Bold"/>
              <a:cs typeface="Amatic Bold"/>
            </a:endParaRPr>
          </a:p>
          <a:p>
            <a:r>
              <a:rPr lang="en-US" sz="2400" u="sng" dirty="0" err="1">
                <a:latin typeface="Amatic Bold"/>
                <a:cs typeface="Amatic Bold"/>
              </a:rPr>
              <a:t>Venta</a:t>
            </a:r>
            <a:r>
              <a:rPr lang="en-US" sz="2400" u="sng" dirty="0">
                <a:latin typeface="Amatic Bold"/>
                <a:cs typeface="Amatic Bold"/>
              </a:rPr>
              <a:t>/Mail: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>
                <a:latin typeface="Amatic SC Regular"/>
                <a:cs typeface="Amatic SC Regular"/>
              </a:rPr>
              <a:t>$ 9.09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>
                <a:latin typeface="Amatic SC Regular"/>
                <a:cs typeface="Amatic SC Regular"/>
              </a:rPr>
              <a:t>$115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75465" y="5013904"/>
            <a:ext cx="28078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12.6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veces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más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venta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/Mail</a:t>
            </a:r>
          </a:p>
        </p:txBody>
      </p:sp>
    </p:spTree>
    <p:extLst>
      <p:ext uri="{BB962C8B-B14F-4D97-AF65-F5344CB8AC3E}">
        <p14:creationId xmlns:p14="http://schemas.microsoft.com/office/powerpoint/2010/main" val="1782114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3901" y="319400"/>
            <a:ext cx="4099757" cy="597227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sz="3400" dirty="0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+PERSONALIZACIÓN DE CAMPAÑAS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1963238" y="916626"/>
            <a:ext cx="8219134" cy="0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Subtitle 2"/>
          <p:cNvSpPr txBox="1">
            <a:spLocks/>
          </p:cNvSpPr>
          <p:nvPr/>
        </p:nvSpPr>
        <p:spPr>
          <a:xfrm>
            <a:off x="2525781" y="4542475"/>
            <a:ext cx="3686069" cy="117824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 err="1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Tantos</a:t>
            </a:r>
            <a:r>
              <a:rPr lang="en-US" sz="3000" dirty="0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3000" dirty="0" err="1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Segmentos</a:t>
            </a:r>
            <a:endParaRPr lang="en-US" sz="3000" dirty="0">
              <a:solidFill>
                <a:schemeClr val="tx2">
                  <a:lumMod val="50000"/>
                </a:schemeClr>
              </a:solidFill>
              <a:latin typeface="Amatic Bold"/>
              <a:cs typeface="Amatic Bold"/>
            </a:endParaRPr>
          </a:p>
          <a:p>
            <a:r>
              <a:rPr lang="en-US" sz="3000" dirty="0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Como</a:t>
            </a:r>
          </a:p>
          <a:p>
            <a:r>
              <a:rPr lang="en-US" sz="3000" dirty="0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Personas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713" y="1769270"/>
            <a:ext cx="4692318" cy="2032769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3193" y="1749656"/>
            <a:ext cx="430412" cy="59227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222" y="1749656"/>
            <a:ext cx="430412" cy="592277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251" y="1749656"/>
            <a:ext cx="430412" cy="592277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3280" y="1749656"/>
            <a:ext cx="430412" cy="592277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309" y="1749656"/>
            <a:ext cx="430412" cy="592277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208" y="2479709"/>
            <a:ext cx="430412" cy="592277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222" y="2479709"/>
            <a:ext cx="430412" cy="59227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237" y="2479709"/>
            <a:ext cx="430412" cy="592277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266" y="2479709"/>
            <a:ext cx="430412" cy="592277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3280" y="2479709"/>
            <a:ext cx="430412" cy="592277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295" y="2479709"/>
            <a:ext cx="430412" cy="592277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9567" y="3209762"/>
            <a:ext cx="430412" cy="592277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251" y="3209762"/>
            <a:ext cx="430412" cy="592277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266" y="3209762"/>
            <a:ext cx="430412" cy="592277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3208" y="1749656"/>
            <a:ext cx="430412" cy="592277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3237" y="1749656"/>
            <a:ext cx="430412" cy="592277"/>
          </a:xfrm>
          <a:prstGeom prst="rect">
            <a:avLst/>
          </a:prstGeom>
        </p:spPr>
      </p:pic>
      <p:pic>
        <p:nvPicPr>
          <p:cNvPr id="86" name="Picture 8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0873" y="1749656"/>
            <a:ext cx="430412" cy="592277"/>
          </a:xfrm>
          <a:prstGeom prst="rect">
            <a:avLst/>
          </a:prstGeom>
        </p:spPr>
      </p:pic>
      <p:pic>
        <p:nvPicPr>
          <p:cNvPr id="87" name="Picture 8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3295" y="1749656"/>
            <a:ext cx="430412" cy="592277"/>
          </a:xfrm>
          <a:prstGeom prst="rect">
            <a:avLst/>
          </a:prstGeom>
        </p:spPr>
      </p:pic>
      <p:pic>
        <p:nvPicPr>
          <p:cNvPr id="88" name="Picture 8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7677" y="2479709"/>
            <a:ext cx="430412" cy="592277"/>
          </a:xfrm>
          <a:prstGeom prst="rect">
            <a:avLst/>
          </a:prstGeom>
        </p:spPr>
      </p:pic>
      <p:pic>
        <p:nvPicPr>
          <p:cNvPr id="89" name="Picture 8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3237" y="3209762"/>
            <a:ext cx="430412" cy="592277"/>
          </a:xfrm>
          <a:prstGeom prst="rect">
            <a:avLst/>
          </a:prstGeom>
        </p:spPr>
      </p:pic>
      <p:pic>
        <p:nvPicPr>
          <p:cNvPr id="90" name="Picture 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280" y="3209762"/>
            <a:ext cx="430412" cy="592277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3635" y="4069707"/>
            <a:ext cx="1721323" cy="409339"/>
          </a:xfrm>
          <a:prstGeom prst="rect">
            <a:avLst/>
          </a:prstGeom>
        </p:spPr>
      </p:pic>
      <p:sp>
        <p:nvSpPr>
          <p:cNvPr id="102" name="TextBox 101"/>
          <p:cNvSpPr txBox="1"/>
          <p:nvPr/>
        </p:nvSpPr>
        <p:spPr>
          <a:xfrm>
            <a:off x="7860108" y="1078693"/>
            <a:ext cx="256721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>
                <a:latin typeface="Amatic Bold"/>
                <a:cs typeface="Amatic Bold"/>
              </a:rPr>
              <a:t>Tasa</a:t>
            </a:r>
            <a:r>
              <a:rPr lang="en-US" sz="2400" u="sng" dirty="0">
                <a:latin typeface="Amatic Bold"/>
                <a:cs typeface="Amatic Bold"/>
              </a:rPr>
              <a:t> </a:t>
            </a:r>
            <a:r>
              <a:rPr lang="en-US" sz="2400" u="sng" dirty="0" err="1">
                <a:latin typeface="Amatic Bold"/>
                <a:cs typeface="Amatic Bold"/>
              </a:rPr>
              <a:t>apertura</a:t>
            </a:r>
            <a:r>
              <a:rPr lang="en-US" sz="2400" u="sng" dirty="0">
                <a:latin typeface="Amatic Bold"/>
                <a:cs typeface="Amatic Bold"/>
              </a:rPr>
              <a:t>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>
                <a:latin typeface="Amatic SC Regular"/>
                <a:cs typeface="Amatic SC Regular"/>
              </a:rPr>
              <a:t>16.1%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>
                <a:latin typeface="Amatic SC Regular"/>
                <a:cs typeface="Amatic SC Regular"/>
              </a:rPr>
              <a:t>55%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>
                <a:latin typeface="Amatic SC Regular"/>
                <a:cs typeface="Amatic SC Regular"/>
              </a:rPr>
              <a:t>70.6%</a:t>
            </a:r>
            <a:endParaRPr lang="en-US" sz="2400" dirty="0">
              <a:latin typeface="Amatic SC Regular"/>
              <a:cs typeface="Amatic SC Regular"/>
            </a:endParaRPr>
          </a:p>
          <a:p>
            <a:r>
              <a:rPr lang="en-US" sz="2400" u="sng" dirty="0" err="1">
                <a:latin typeface="Amatic Bold"/>
                <a:cs typeface="Amatic Bold"/>
              </a:rPr>
              <a:t>Tasa</a:t>
            </a:r>
            <a:r>
              <a:rPr lang="en-US" sz="2400" u="sng" dirty="0">
                <a:latin typeface="Amatic Bold"/>
                <a:cs typeface="Amatic Bold"/>
              </a:rPr>
              <a:t> Clicks: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>
                <a:latin typeface="Amatic SC Regular"/>
                <a:cs typeface="Amatic SC Regular"/>
              </a:rPr>
              <a:t>2.4%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>
                <a:latin typeface="Amatic SC Regular"/>
                <a:cs typeface="Amatic SC Regular"/>
              </a:rPr>
              <a:t>3.69%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>
                <a:latin typeface="Amatic SC Regular"/>
                <a:cs typeface="Amatic SC Regular"/>
              </a:rPr>
              <a:t>9.1%</a:t>
            </a:r>
            <a:endParaRPr lang="en-US" sz="2400" dirty="0">
              <a:latin typeface="Amatic Bold"/>
              <a:cs typeface="Amatic Bold"/>
            </a:endParaRPr>
          </a:p>
          <a:p>
            <a:r>
              <a:rPr lang="en-US" sz="2400" u="sng" dirty="0" err="1">
                <a:latin typeface="Amatic Bold"/>
                <a:cs typeface="Amatic Bold"/>
              </a:rPr>
              <a:t>Venta</a:t>
            </a:r>
            <a:r>
              <a:rPr lang="en-US" sz="2400" u="sng" dirty="0">
                <a:latin typeface="Amatic Bold"/>
                <a:cs typeface="Amatic Bold"/>
              </a:rPr>
              <a:t>/Mail: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>
                <a:latin typeface="Amatic SC Regular"/>
                <a:cs typeface="Amatic SC Regular"/>
              </a:rPr>
              <a:t>$9.09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>
                <a:latin typeface="Amatic SC Regular"/>
                <a:cs typeface="Amatic SC Regular"/>
              </a:rPr>
              <a:t>$115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>
                <a:latin typeface="Amatic SC Regular"/>
                <a:cs typeface="Amatic SC Regular"/>
              </a:rPr>
              <a:t>$590</a:t>
            </a:r>
          </a:p>
          <a:p>
            <a:endParaRPr lang="en-US" sz="2400" dirty="0">
              <a:latin typeface="Amatic Bold"/>
              <a:cs typeface="Amatic Bold"/>
            </a:endParaRPr>
          </a:p>
          <a:p>
            <a:endParaRPr lang="en-US" dirty="0">
              <a:latin typeface="Amatic Bold"/>
              <a:cs typeface="Amatic Bold"/>
            </a:endParaRPr>
          </a:p>
        </p:txBody>
      </p:sp>
      <p:cxnSp>
        <p:nvCxnSpPr>
          <p:cNvPr id="105" name="Straight Connector 104"/>
          <p:cNvCxnSpPr/>
          <p:nvPr/>
        </p:nvCxnSpPr>
        <p:spPr>
          <a:xfrm>
            <a:off x="7629392" y="1444165"/>
            <a:ext cx="0" cy="4720221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8028685" y="5641166"/>
            <a:ext cx="28078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65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veces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más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venta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/Mail</a:t>
            </a:r>
          </a:p>
        </p:txBody>
      </p:sp>
    </p:spTree>
    <p:extLst>
      <p:ext uri="{BB962C8B-B14F-4D97-AF65-F5344CB8AC3E}">
        <p14:creationId xmlns:p14="http://schemas.microsoft.com/office/powerpoint/2010/main" val="104231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Concepto: Data </a:t>
            </a:r>
            <a:r>
              <a:rPr lang="es-ES" dirty="0" err="1" smtClean="0"/>
              <a:t>Science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3200" dirty="0" smtClean="0"/>
              <a:t> Materia interdisciplinaria  que comprende tres áreas del conocimiento distintas y superpuestas.</a:t>
            </a:r>
          </a:p>
          <a:p>
            <a:pPr lvl="1"/>
            <a:r>
              <a:rPr lang="es-ES_tradnl" sz="2800" b="1" dirty="0" smtClean="0"/>
              <a:t>Estadísticas</a:t>
            </a:r>
            <a:r>
              <a:rPr lang="es-ES_tradnl" sz="2800" dirty="0" smtClean="0"/>
              <a:t>: Modelamiento y manipulación de sets datos (Cada día de mayor tamaño).</a:t>
            </a:r>
          </a:p>
          <a:p>
            <a:pPr lvl="1"/>
            <a:r>
              <a:rPr lang="es-ES_tradnl" sz="2800" b="1" dirty="0" smtClean="0"/>
              <a:t>Programación</a:t>
            </a:r>
            <a:r>
              <a:rPr lang="es-ES_tradnl" sz="2800" dirty="0" smtClean="0"/>
              <a:t>: Uso de algoritmos para procesar y visualizar estos datos. </a:t>
            </a:r>
          </a:p>
          <a:p>
            <a:pPr lvl="1"/>
            <a:r>
              <a:rPr lang="es-ES_tradnl" sz="2800" b="1" dirty="0" smtClean="0"/>
              <a:t>Pericia de dominio</a:t>
            </a:r>
            <a:r>
              <a:rPr lang="es-ES_tradnl" sz="2800" dirty="0" smtClean="0"/>
              <a:t>: Conocimiento tradicional de una industria, el cual permite formular las preguntas correctas y responderlas en el contexto apropiado.</a:t>
            </a:r>
            <a:r>
              <a:rPr lang="es-ES_tradnl" sz="3200" dirty="0" smtClean="0"/>
              <a:t/>
            </a:r>
            <a:br>
              <a:rPr lang="es-ES_tradnl" sz="3200" dirty="0" smtClean="0"/>
            </a:br>
            <a:r>
              <a:rPr lang="es-ES_tradnl" sz="3200" dirty="0" smtClean="0"/>
              <a:t>	</a:t>
            </a:r>
            <a:endParaRPr lang="es-ES_tradnl" sz="3200" dirty="0"/>
          </a:p>
        </p:txBody>
      </p:sp>
    </p:spTree>
    <p:extLst>
      <p:ext uri="{BB962C8B-B14F-4D97-AF65-F5344CB8AC3E}">
        <p14:creationId xmlns:p14="http://schemas.microsoft.com/office/powerpoint/2010/main" val="149645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Desafío </a:t>
            </a:r>
            <a:r>
              <a:rPr lang="en-US" dirty="0" err="1" smtClean="0"/>
              <a:t>Ripley.com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_tradnl" b="1" dirty="0" smtClean="0"/>
              <a:t>Foco de </a:t>
            </a:r>
            <a:r>
              <a:rPr lang="es-ES_tradnl" b="1" dirty="0" err="1" smtClean="0"/>
              <a:t>Area</a:t>
            </a:r>
            <a:r>
              <a:rPr lang="es-ES_tradnl" b="1" dirty="0" smtClean="0"/>
              <a:t>: Usar datos para informar el proceso de toma de decisiones. El análisis y subsecuentes conclusiones proporcionan un enfoque basado en datos para las distintas áreas del organización.  </a:t>
            </a:r>
          </a:p>
          <a:p>
            <a:endParaRPr lang="es-ES_tradnl" b="1" dirty="0" smtClean="0"/>
          </a:p>
          <a:p>
            <a:pPr lvl="1"/>
            <a:r>
              <a:rPr lang="es-ES_tradnl" dirty="0" smtClean="0"/>
              <a:t>Trabajar con </a:t>
            </a:r>
            <a:r>
              <a:rPr lang="es-ES_tradnl" i="1" dirty="0" err="1" smtClean="0"/>
              <a:t>product</a:t>
            </a:r>
            <a:r>
              <a:rPr lang="es-ES_tradnl" i="1" dirty="0" smtClean="0"/>
              <a:t> managers</a:t>
            </a:r>
            <a:r>
              <a:rPr lang="es-ES_tradnl" dirty="0" smtClean="0"/>
              <a:t> de distintas categorías para construir y mantener una metodología de análisis de sus productos, patrones de compra y rendimiento.</a:t>
            </a:r>
          </a:p>
          <a:p>
            <a:pPr lvl="1"/>
            <a:r>
              <a:rPr lang="es-ES_tradnl" dirty="0" smtClean="0"/>
              <a:t>Escribir consultas a bases de datos y código para analizar el comportamiento de los usuarios en la página web y tiendas físicas para identificar oportunidades y mejoras, proveyendo análisis ad hoc necesario.</a:t>
            </a:r>
          </a:p>
          <a:p>
            <a:pPr lvl="1"/>
            <a:r>
              <a:rPr lang="es-ES_tradnl" dirty="0" smtClean="0"/>
              <a:t> Comunicar descubrimientos clara y responsivamente a los actores involucrados para informarlos y educarlos.</a:t>
            </a:r>
          </a:p>
          <a:p>
            <a:pPr lvl="1"/>
            <a:endParaRPr lang="es-ES_tradnl" dirty="0" smtClean="0"/>
          </a:p>
          <a:p>
            <a:pPr lvl="1"/>
            <a:r>
              <a:rPr lang="es-ES_tradnl" b="1" dirty="0" smtClean="0"/>
              <a:t>FOCO 2017: CONOCER MEJOR A LOS CLIENTES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547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607273"/>
              </p:ext>
            </p:extLst>
          </p:nvPr>
        </p:nvGraphicFramePr>
        <p:xfrm>
          <a:off x="838200" y="3530601"/>
          <a:ext cx="9377364" cy="2486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5788"/>
                <a:gridCol w="3125788"/>
                <a:gridCol w="3125788"/>
              </a:tblGrid>
              <a:tr h="82107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</a:t>
                      </a:r>
                      <a:r>
                        <a:rPr lang="en-US" dirty="0" err="1" smtClean="0"/>
                        <a:t>Compra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Online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Compra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Online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83247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No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compra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en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Tienda</a:t>
                      </a:r>
                      <a:endParaRPr lang="en-US" b="1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/>
                        <a:t>628.784 </a:t>
                      </a:r>
                      <a:r>
                        <a:rPr lang="de-DE" dirty="0" smtClean="0"/>
                        <a:t>(</a:t>
                      </a:r>
                      <a:r>
                        <a:rPr lang="de-DE" baseline="0" dirty="0" smtClean="0"/>
                        <a:t> C )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 smtClean="0"/>
                        <a:t> 50.946 (D)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83247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Compra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en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Tienda</a:t>
                      </a:r>
                      <a:endParaRPr lang="en-US" b="1" dirty="0" smtClean="0"/>
                    </a:p>
                    <a:p>
                      <a:pPr algn="ctr"/>
                      <a:endParaRPr lang="en-US" b="1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b="0" dirty="0" smtClean="0"/>
                        <a:t>1.199.357 (B)</a:t>
                      </a:r>
                    </a:p>
                    <a:p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/>
                        <a:t>454.890 (A)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Desafío </a:t>
            </a:r>
            <a:r>
              <a:rPr lang="en-US" dirty="0" err="1" smtClean="0"/>
              <a:t>Ripley.com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5325" y="1690688"/>
            <a:ext cx="1126795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err="1" smtClean="0"/>
              <a:t>Tomemos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lista</a:t>
            </a:r>
            <a:r>
              <a:rPr lang="en-US" sz="2000" dirty="0" smtClean="0"/>
              <a:t> de </a:t>
            </a:r>
            <a:r>
              <a:rPr lang="en-US" sz="2000" dirty="0" err="1" smtClean="0"/>
              <a:t>prospectos</a:t>
            </a:r>
            <a:r>
              <a:rPr lang="en-US" sz="2000" dirty="0" smtClean="0"/>
              <a:t> </a:t>
            </a:r>
            <a:r>
              <a:rPr lang="en-US" sz="2000" dirty="0" err="1" smtClean="0"/>
              <a:t>clientes</a:t>
            </a:r>
            <a:r>
              <a:rPr lang="en-US" sz="2000" dirty="0" smtClean="0"/>
              <a:t>  y </a:t>
            </a:r>
            <a:r>
              <a:rPr lang="en-US" sz="2000" dirty="0" err="1" smtClean="0"/>
              <a:t>su</a:t>
            </a:r>
            <a:r>
              <a:rPr lang="en-US" sz="2000" dirty="0" smtClean="0"/>
              <a:t> </a:t>
            </a:r>
            <a:r>
              <a:rPr lang="en-US" sz="2000" dirty="0" err="1" smtClean="0"/>
              <a:t>comportamiento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los</a:t>
            </a:r>
            <a:r>
              <a:rPr lang="en-US" sz="2000" dirty="0" smtClean="0"/>
              <a:t> </a:t>
            </a:r>
            <a:r>
              <a:rPr lang="en-US" sz="2000" dirty="0" err="1" smtClean="0"/>
              <a:t>pasados</a:t>
            </a:r>
            <a:r>
              <a:rPr lang="en-US" sz="2000" dirty="0" smtClean="0"/>
              <a:t> dos </a:t>
            </a:r>
            <a:r>
              <a:rPr lang="en-US" sz="2000" dirty="0" err="1" smtClean="0"/>
              <a:t>años</a:t>
            </a:r>
            <a:r>
              <a:rPr lang="en-US" sz="2000" dirty="0" smtClean="0"/>
              <a:t>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La </a:t>
            </a:r>
            <a:r>
              <a:rPr lang="en-US" sz="2000" dirty="0" err="1" smtClean="0"/>
              <a:t>mayoría</a:t>
            </a:r>
            <a:r>
              <a:rPr lang="en-US" sz="2000" dirty="0" smtClean="0"/>
              <a:t> de </a:t>
            </a:r>
            <a:r>
              <a:rPr lang="en-US" sz="2000" dirty="0" err="1" smtClean="0"/>
              <a:t>los</a:t>
            </a:r>
            <a:r>
              <a:rPr lang="en-US" sz="2000" dirty="0" smtClean="0"/>
              <a:t> </a:t>
            </a:r>
            <a:r>
              <a:rPr lang="en-US" sz="2000" dirty="0" err="1" smtClean="0"/>
              <a:t>clientes</a:t>
            </a:r>
            <a:r>
              <a:rPr lang="en-US" sz="2000" dirty="0" smtClean="0"/>
              <a:t> que </a:t>
            </a:r>
            <a:r>
              <a:rPr lang="en-US" sz="2000" dirty="0" err="1" smtClean="0"/>
              <a:t>compran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la </a:t>
            </a:r>
            <a:r>
              <a:rPr lang="en-US" sz="2000" dirty="0" err="1" smtClean="0"/>
              <a:t>tienda</a:t>
            </a:r>
            <a:r>
              <a:rPr lang="en-US" sz="2000" dirty="0" smtClean="0"/>
              <a:t> virtual, </a:t>
            </a:r>
            <a:r>
              <a:rPr lang="en-US" sz="2000" dirty="0" err="1" smtClean="0"/>
              <a:t>compran</a:t>
            </a:r>
            <a:r>
              <a:rPr lang="en-US" sz="2000" dirty="0" smtClean="0"/>
              <a:t> </a:t>
            </a:r>
            <a:r>
              <a:rPr lang="en-US" sz="2000" dirty="0" err="1" smtClean="0"/>
              <a:t>además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la </a:t>
            </a:r>
            <a:r>
              <a:rPr lang="en-US" sz="2000" dirty="0" err="1" smtClean="0"/>
              <a:t>tienda</a:t>
            </a:r>
            <a:r>
              <a:rPr lang="en-US" sz="2000" dirty="0" smtClean="0"/>
              <a:t> </a:t>
            </a:r>
            <a:r>
              <a:rPr lang="en-US" sz="2000" dirty="0" err="1" smtClean="0"/>
              <a:t>física</a:t>
            </a:r>
            <a:r>
              <a:rPr lang="en-US" sz="2000" dirty="0" smtClean="0"/>
              <a:t> (A).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err="1" smtClean="0"/>
              <a:t>Existe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gran </a:t>
            </a:r>
            <a:r>
              <a:rPr lang="en-US" sz="2000" dirty="0" err="1" smtClean="0"/>
              <a:t>cantidad</a:t>
            </a:r>
            <a:r>
              <a:rPr lang="en-US" sz="2000" dirty="0" smtClean="0"/>
              <a:t> de </a:t>
            </a:r>
            <a:r>
              <a:rPr lang="en-US" sz="2000" dirty="0" err="1" smtClean="0"/>
              <a:t>clientes</a:t>
            </a:r>
            <a:r>
              <a:rPr lang="en-US" sz="2000" dirty="0" smtClean="0"/>
              <a:t> de </a:t>
            </a:r>
            <a:r>
              <a:rPr lang="en-US" sz="2000" dirty="0" err="1" smtClean="0"/>
              <a:t>tienda</a:t>
            </a:r>
            <a:r>
              <a:rPr lang="en-US" sz="2000" dirty="0" smtClean="0"/>
              <a:t> </a:t>
            </a:r>
            <a:r>
              <a:rPr lang="en-US" sz="2000" dirty="0" err="1" smtClean="0"/>
              <a:t>física</a:t>
            </a:r>
            <a:r>
              <a:rPr lang="en-US" sz="2000" dirty="0" smtClean="0"/>
              <a:t> </a:t>
            </a:r>
            <a:r>
              <a:rPr lang="en-US" sz="2000" dirty="0" err="1" smtClean="0"/>
              <a:t>pero</a:t>
            </a:r>
            <a:r>
              <a:rPr lang="en-US" sz="2000" dirty="0" smtClean="0"/>
              <a:t> no </a:t>
            </a:r>
            <a:r>
              <a:rPr lang="en-US" sz="2000" dirty="0" err="1" smtClean="0"/>
              <a:t>en</a:t>
            </a:r>
            <a:r>
              <a:rPr lang="en-US" sz="2000" dirty="0" smtClean="0"/>
              <a:t> la </a:t>
            </a:r>
            <a:r>
              <a:rPr lang="en-US" sz="2000" dirty="0" err="1" smtClean="0"/>
              <a:t>tienda</a:t>
            </a:r>
            <a:r>
              <a:rPr lang="en-US" sz="2000" dirty="0" smtClean="0"/>
              <a:t> virtual (B).</a:t>
            </a:r>
          </a:p>
          <a:p>
            <a:pPr marL="742950" lvl="1" indent="-285750">
              <a:buFont typeface="Arial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15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934868"/>
              </p:ext>
            </p:extLst>
          </p:nvPr>
        </p:nvGraphicFramePr>
        <p:xfrm>
          <a:off x="838200" y="3937457"/>
          <a:ext cx="9377364" cy="2486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5788"/>
                <a:gridCol w="3125788"/>
                <a:gridCol w="3125788"/>
              </a:tblGrid>
              <a:tr h="82107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 </a:t>
                      </a:r>
                      <a:r>
                        <a:rPr lang="en-US" dirty="0" err="1" smtClean="0"/>
                        <a:t>Compra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Online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Compra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Online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832476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No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compra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en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Tienda</a:t>
                      </a:r>
                      <a:endParaRPr lang="en-US" b="1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/>
                        <a:t>628.784 </a:t>
                      </a:r>
                      <a:r>
                        <a:rPr lang="de-DE" dirty="0" smtClean="0"/>
                        <a:t>(</a:t>
                      </a:r>
                      <a:r>
                        <a:rPr lang="de-DE" baseline="0" dirty="0" smtClean="0"/>
                        <a:t> C )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 smtClean="0"/>
                        <a:t> 50.946 (D)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83247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Compra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en</a:t>
                      </a:r>
                      <a:r>
                        <a:rPr lang="en-US" b="1" baseline="0" dirty="0" smtClean="0"/>
                        <a:t> </a:t>
                      </a:r>
                      <a:r>
                        <a:rPr lang="en-US" b="1" baseline="0" dirty="0" err="1" smtClean="0"/>
                        <a:t>Tienda</a:t>
                      </a:r>
                      <a:endParaRPr lang="en-US" b="1" dirty="0" smtClean="0"/>
                    </a:p>
                    <a:p>
                      <a:pPr algn="ctr"/>
                      <a:endParaRPr lang="en-US" b="1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b="0" dirty="0" smtClean="0"/>
                        <a:t>1.199.357 (B)</a:t>
                      </a:r>
                    </a:p>
                    <a:p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dirty="0" smtClean="0"/>
                        <a:t>454.890 (A)</a:t>
                      </a:r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Desafío </a:t>
            </a:r>
            <a:r>
              <a:rPr lang="en-US" dirty="0" err="1" smtClean="0"/>
              <a:t>Ripley.com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90688"/>
            <a:ext cx="820808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000" dirty="0" smtClean="0"/>
              <a:t>Queremos convertir a la mayor cantidad de clientes del grupo B al grupo A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2000" dirty="0" smtClean="0"/>
              <a:t>¿Que segmento del grupo B es más parecido al grupo A?</a:t>
            </a:r>
          </a:p>
          <a:p>
            <a:pPr marL="1200150" lvl="2" indent="-285750">
              <a:buFont typeface="Arial" charset="0"/>
              <a:buChar char="•"/>
            </a:pPr>
            <a:r>
              <a:rPr lang="es-ES_tradnl" sz="2000" dirty="0" smtClean="0"/>
              <a:t>Tarjeta Ripley</a:t>
            </a:r>
          </a:p>
          <a:p>
            <a:pPr marL="1200150" lvl="2" indent="-285750">
              <a:buFont typeface="Arial" charset="0"/>
              <a:buChar char="•"/>
            </a:pPr>
            <a:r>
              <a:rPr lang="es-ES_tradnl" sz="2000" dirty="0" smtClean="0"/>
              <a:t>Categorías de productos</a:t>
            </a:r>
          </a:p>
          <a:p>
            <a:pPr marL="1200150" lvl="2" indent="-285750">
              <a:buFont typeface="Arial" charset="0"/>
              <a:buChar char="•"/>
            </a:pPr>
            <a:r>
              <a:rPr lang="es-ES_tradnl" sz="2000" dirty="0" smtClean="0"/>
              <a:t>Pertenencia a clubes de fidelización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2000" dirty="0" smtClean="0"/>
              <a:t>¿Que acciones debemos tomar para llevarlos a comprar online?</a:t>
            </a:r>
          </a:p>
          <a:p>
            <a:pPr marL="742950" lvl="1" indent="-285750">
              <a:buFont typeface="Arial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89319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Desafío </a:t>
            </a:r>
            <a:r>
              <a:rPr lang="en-US" dirty="0" err="1" smtClean="0"/>
              <a:t>Ripley.com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Asumiendo</a:t>
            </a:r>
            <a:r>
              <a:rPr lang="en-US" dirty="0" smtClean="0"/>
              <a:t> el </a:t>
            </a:r>
            <a:r>
              <a:rPr lang="en-US" dirty="0" err="1" smtClean="0"/>
              <a:t>desafío</a:t>
            </a:r>
            <a:r>
              <a:rPr lang="en-US" dirty="0" smtClean="0"/>
              <a:t> </a:t>
            </a:r>
            <a:r>
              <a:rPr lang="en-US" dirty="0" err="1" smtClean="0"/>
              <a:t>Ripley.com</a:t>
            </a:r>
            <a:r>
              <a:rPr lang="en-US" dirty="0" smtClean="0"/>
              <a:t> </a:t>
            </a:r>
            <a:r>
              <a:rPr lang="en-US" dirty="0" err="1" smtClean="0"/>
              <a:t>podrán</a:t>
            </a:r>
            <a:endParaRPr lang="en-US" dirty="0" smtClean="0"/>
          </a:p>
          <a:p>
            <a:pPr lvl="1"/>
            <a:r>
              <a:rPr lang="en-US" dirty="0" err="1" smtClean="0"/>
              <a:t>Trabajar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de las </a:t>
            </a:r>
            <a:r>
              <a:rPr lang="en-US" dirty="0" err="1" smtClean="0"/>
              <a:t>industrías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innovadoras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Empresa</a:t>
            </a:r>
            <a:r>
              <a:rPr lang="en-US" dirty="0" smtClean="0"/>
              <a:t> </a:t>
            </a:r>
            <a:r>
              <a:rPr lang="en-US" dirty="0" err="1" smtClean="0"/>
              <a:t>ganadora</a:t>
            </a:r>
            <a:r>
              <a:rPr lang="en-US" dirty="0" smtClean="0"/>
              <a:t> de </a:t>
            </a:r>
            <a:r>
              <a:rPr lang="en-US" dirty="0" err="1" smtClean="0"/>
              <a:t>mejor</a:t>
            </a:r>
            <a:r>
              <a:rPr lang="en-US" dirty="0" smtClean="0"/>
              <a:t> ecommerce </a:t>
            </a:r>
            <a:r>
              <a:rPr lang="en-US" dirty="0" err="1" smtClean="0"/>
              <a:t>últimos</a:t>
            </a:r>
            <a:r>
              <a:rPr lang="en-US" dirty="0" smtClean="0"/>
              <a:t> dos </a:t>
            </a:r>
            <a:r>
              <a:rPr lang="en-US" dirty="0" err="1" smtClean="0"/>
              <a:t>años</a:t>
            </a:r>
            <a:endParaRPr lang="en-US" dirty="0" smtClean="0"/>
          </a:p>
          <a:p>
            <a:pPr lvl="1"/>
            <a:r>
              <a:rPr lang="en-US" dirty="0" err="1" smtClean="0"/>
              <a:t>Equipo</a:t>
            </a:r>
            <a:r>
              <a:rPr lang="en-US" dirty="0" smtClean="0"/>
              <a:t> </a:t>
            </a:r>
            <a:r>
              <a:rPr lang="en-US" dirty="0" err="1" smtClean="0"/>
              <a:t>joven</a:t>
            </a:r>
            <a:r>
              <a:rPr lang="en-US" dirty="0" smtClean="0"/>
              <a:t> </a:t>
            </a:r>
            <a:r>
              <a:rPr lang="en-US" dirty="0" err="1" smtClean="0"/>
              <a:t>considerado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</a:t>
            </a:r>
            <a:r>
              <a:rPr lang="en-US" dirty="0" err="1" smtClean="0"/>
              <a:t>uno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mejores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Chile.</a:t>
            </a:r>
          </a:p>
          <a:p>
            <a:pPr lvl="1"/>
            <a:r>
              <a:rPr lang="en-US" dirty="0" err="1" smtClean="0"/>
              <a:t>Contar</a:t>
            </a:r>
            <a:r>
              <a:rPr lang="en-US" dirty="0" smtClean="0"/>
              <a:t> con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política</a:t>
            </a:r>
            <a:r>
              <a:rPr lang="en-US" dirty="0" smtClean="0"/>
              <a:t> de </a:t>
            </a:r>
            <a:r>
              <a:rPr lang="en-US" dirty="0" err="1" smtClean="0"/>
              <a:t>puertas</a:t>
            </a:r>
            <a:r>
              <a:rPr lang="en-US" dirty="0" smtClean="0"/>
              <a:t> </a:t>
            </a:r>
            <a:r>
              <a:rPr lang="en-US" dirty="0" err="1" smtClean="0"/>
              <a:t>abiertas</a:t>
            </a:r>
            <a:r>
              <a:rPr lang="en-US" dirty="0" smtClean="0"/>
              <a:t> y </a:t>
            </a:r>
            <a:r>
              <a:rPr lang="en-US" dirty="0" err="1" smtClean="0"/>
              <a:t>acceso</a:t>
            </a:r>
            <a:r>
              <a:rPr lang="en-US" dirty="0" smtClean="0"/>
              <a:t> sin </a:t>
            </a:r>
            <a:r>
              <a:rPr lang="en-US" dirty="0" err="1" smtClean="0"/>
              <a:t>restricción</a:t>
            </a:r>
            <a:r>
              <a:rPr lang="en-US" dirty="0" smtClean="0"/>
              <a:t> a </a:t>
            </a:r>
            <a:r>
              <a:rPr lang="en-US" dirty="0" err="1" smtClean="0"/>
              <a:t>toda</a:t>
            </a:r>
            <a:r>
              <a:rPr lang="en-US" dirty="0" smtClean="0"/>
              <a:t> la </a:t>
            </a:r>
            <a:r>
              <a:rPr lang="en-US" dirty="0" err="1" smtClean="0"/>
              <a:t>información</a:t>
            </a:r>
            <a:r>
              <a:rPr lang="en-US" dirty="0" smtClean="0"/>
              <a:t> </a:t>
            </a:r>
            <a:r>
              <a:rPr lang="en-US" dirty="0" err="1" smtClean="0"/>
              <a:t>interna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Opciones</a:t>
            </a:r>
            <a:r>
              <a:rPr lang="en-US" dirty="0" smtClean="0"/>
              <a:t> de </a:t>
            </a:r>
            <a:r>
              <a:rPr lang="en-US" dirty="0" err="1" smtClean="0"/>
              <a:t>incorporación</a:t>
            </a:r>
            <a:r>
              <a:rPr lang="en-US" dirty="0" smtClean="0"/>
              <a:t> via </a:t>
            </a:r>
            <a:r>
              <a:rPr lang="en-US" dirty="0" err="1" smtClean="0"/>
              <a:t>programa</a:t>
            </a:r>
            <a:r>
              <a:rPr lang="en-US" dirty="0" smtClean="0"/>
              <a:t> trainee.</a:t>
            </a:r>
          </a:p>
        </p:txBody>
      </p:sp>
    </p:spTree>
    <p:extLst>
      <p:ext uri="{BB962C8B-B14F-4D97-AF65-F5344CB8AC3E}">
        <p14:creationId xmlns:p14="http://schemas.microsoft.com/office/powerpoint/2010/main" val="70878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Preguntas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0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4"/>
          <p:cNvSpPr txBox="1"/>
          <p:nvPr/>
        </p:nvSpPr>
        <p:spPr>
          <a:xfrm>
            <a:off x="5526394" y="1620584"/>
            <a:ext cx="5603826" cy="4809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200" b="1" u="sng" dirty="0" smtClean="0">
                <a:latin typeface="Helvetica"/>
                <a:cs typeface="Helvetica"/>
              </a:rPr>
              <a:t>FOCO EN CRECIMIENTO</a:t>
            </a:r>
          </a:p>
          <a:p>
            <a:endParaRPr lang="es-ES_tradnl" sz="1200" b="1" dirty="0" smtClean="0">
              <a:latin typeface="Helvetica"/>
              <a:cs typeface="Helvetica"/>
            </a:endParaRPr>
          </a:p>
          <a:p>
            <a:r>
              <a:rPr lang="es-ES_tradnl" sz="1050" b="1" dirty="0" smtClean="0">
                <a:latin typeface="Helvetica"/>
                <a:cs typeface="Helvetica"/>
              </a:rPr>
              <a:t>Foco en performance de venta e </a:t>
            </a:r>
            <a:r>
              <a:rPr lang="es-ES_tradnl" sz="1050" b="1" dirty="0" err="1" smtClean="0">
                <a:latin typeface="Helvetica"/>
                <a:cs typeface="Helvetica"/>
              </a:rPr>
              <a:t>introducci</a:t>
            </a:r>
            <a:r>
              <a:rPr lang="es-ES" sz="1050" b="1" dirty="0" err="1" smtClean="0">
                <a:latin typeface="Helvetica"/>
                <a:cs typeface="Helvetica"/>
              </a:rPr>
              <a:t>ón</a:t>
            </a:r>
            <a:r>
              <a:rPr lang="es-ES" sz="1050" b="1" dirty="0" smtClean="0">
                <a:latin typeface="Helvetica"/>
                <a:cs typeface="Helvetica"/>
              </a:rPr>
              <a:t> de </a:t>
            </a:r>
            <a:r>
              <a:rPr lang="es-ES_tradnl" sz="1050" b="1" dirty="0" err="1" smtClean="0">
                <a:latin typeface="Helvetica"/>
                <a:cs typeface="Helvetica"/>
              </a:rPr>
              <a:t>KPI’s</a:t>
            </a:r>
            <a:endParaRPr lang="es-ES_tradnl" sz="1050" b="1" dirty="0" smtClean="0">
              <a:latin typeface="Helvetica"/>
              <a:cs typeface="Helvetica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s-ES_tradnl" sz="1000" dirty="0" smtClean="0">
                <a:latin typeface="Helvetica"/>
                <a:cs typeface="Helvetica"/>
              </a:rPr>
              <a:t>ROI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1000" dirty="0" smtClean="0">
                <a:latin typeface="Helvetica"/>
                <a:cs typeface="Helvetica"/>
              </a:rPr>
              <a:t>CIR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1000" dirty="0" smtClean="0">
                <a:latin typeface="Helvetica"/>
                <a:cs typeface="Helvetica"/>
              </a:rPr>
              <a:t>Visitas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1000" dirty="0" err="1" smtClean="0">
                <a:latin typeface="Helvetica"/>
                <a:cs typeface="Helvetica"/>
              </a:rPr>
              <a:t>Conversi</a:t>
            </a:r>
            <a:r>
              <a:rPr lang="es-ES" sz="1000" dirty="0" err="1" smtClean="0">
                <a:latin typeface="Helvetica"/>
                <a:cs typeface="Helvetica"/>
              </a:rPr>
              <a:t>ón</a:t>
            </a:r>
            <a:endParaRPr lang="es-ES" sz="1000" dirty="0" smtClean="0">
              <a:latin typeface="Helvetica"/>
              <a:cs typeface="Helvetica"/>
            </a:endParaRPr>
          </a:p>
          <a:p>
            <a:pPr marL="742950" lvl="1" indent="-285750">
              <a:buFont typeface="Arial" charset="0"/>
              <a:buChar char="•"/>
            </a:pPr>
            <a:endParaRPr lang="es-ES" sz="1000" dirty="0" smtClean="0">
              <a:latin typeface="Helvetica"/>
              <a:cs typeface="Helvetica"/>
            </a:endParaRPr>
          </a:p>
          <a:p>
            <a:r>
              <a:rPr lang="es-ES" sz="1050" b="1" dirty="0">
                <a:latin typeface="Helvetica"/>
                <a:cs typeface="Helvetica"/>
              </a:rPr>
              <a:t>Desarrollo Marketing Digital: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err="1">
                <a:latin typeface="Helvetica"/>
                <a:cs typeface="Helvetica"/>
              </a:rPr>
              <a:t>Internalicazión</a:t>
            </a:r>
            <a:r>
              <a:rPr lang="es-ES" sz="1050" dirty="0">
                <a:latin typeface="Helvetica"/>
                <a:cs typeface="Helvetica"/>
              </a:rPr>
              <a:t> del equipo.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>
                <a:latin typeface="Helvetica"/>
                <a:cs typeface="Helvetica"/>
              </a:rPr>
              <a:t>Alianzas con Google y Facebook</a:t>
            </a:r>
            <a:r>
              <a:rPr lang="es-ES" sz="1050" dirty="0" smtClean="0">
                <a:latin typeface="Helvetica"/>
                <a:cs typeface="Helvetica"/>
              </a:rPr>
              <a:t>.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smtClean="0">
                <a:latin typeface="Helvetica"/>
                <a:cs typeface="Helvetica"/>
              </a:rPr>
              <a:t>Capacitaciones y especialización.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smtClean="0">
                <a:latin typeface="Helvetica"/>
                <a:cs typeface="Helvetica"/>
              </a:rPr>
              <a:t>Nuevos proveedores y </a:t>
            </a:r>
            <a:r>
              <a:rPr lang="es-ES" sz="1050" dirty="0" err="1" smtClean="0">
                <a:latin typeface="Helvetica"/>
                <a:cs typeface="Helvetica"/>
              </a:rPr>
              <a:t>Retargeting</a:t>
            </a:r>
            <a:r>
              <a:rPr lang="es-ES" sz="1050" dirty="0" smtClean="0">
                <a:latin typeface="Helvetica"/>
                <a:cs typeface="Helvetica"/>
              </a:rPr>
              <a:t>.</a:t>
            </a:r>
          </a:p>
          <a:p>
            <a:pPr marL="742950" lvl="1" indent="-285750">
              <a:buFont typeface="Arial" charset="0"/>
              <a:buChar char="•"/>
            </a:pPr>
            <a:endParaRPr lang="es-ES_tradnl" sz="1000" b="1" dirty="0" smtClean="0">
              <a:latin typeface="Helvetica"/>
              <a:cs typeface="Helvetica"/>
            </a:endParaRPr>
          </a:p>
          <a:p>
            <a:r>
              <a:rPr lang="es-ES_tradnl" sz="1050" b="1" dirty="0">
                <a:latin typeface="Helvetica"/>
                <a:cs typeface="Helvetica"/>
              </a:rPr>
              <a:t>D</a:t>
            </a:r>
            <a:r>
              <a:rPr lang="es-ES_tradnl" sz="1050" b="1" dirty="0" smtClean="0">
                <a:latin typeface="Helvetica"/>
                <a:cs typeface="Helvetica"/>
              </a:rPr>
              <a:t>esarrollo Anal</a:t>
            </a:r>
            <a:r>
              <a:rPr lang="es-ES" sz="1050" b="1" dirty="0" err="1" smtClean="0">
                <a:latin typeface="Helvetica"/>
                <a:cs typeface="Helvetica"/>
              </a:rPr>
              <a:t>ítico</a:t>
            </a:r>
            <a:r>
              <a:rPr lang="es-ES" sz="1050" b="1" dirty="0" smtClean="0">
                <a:latin typeface="Helvetica"/>
                <a:cs typeface="Helvetica"/>
              </a:rPr>
              <a:t>: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smtClean="0">
                <a:latin typeface="Helvetica"/>
                <a:cs typeface="Helvetica"/>
              </a:rPr>
              <a:t>Rediseño implementación de Google </a:t>
            </a:r>
            <a:r>
              <a:rPr lang="es-ES" sz="1050" dirty="0" err="1" smtClean="0">
                <a:latin typeface="Helvetica"/>
                <a:cs typeface="Helvetica"/>
              </a:rPr>
              <a:t>Analytics</a:t>
            </a:r>
            <a:r>
              <a:rPr lang="es-ES" sz="1050" dirty="0" smtClean="0">
                <a:latin typeface="Helvetica"/>
                <a:cs typeface="Helvetica"/>
              </a:rPr>
              <a:t>.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smtClean="0">
                <a:latin typeface="Helvetica"/>
                <a:cs typeface="Helvetica"/>
              </a:rPr>
              <a:t>Limpieza </a:t>
            </a:r>
            <a:r>
              <a:rPr lang="es-ES" sz="1050" dirty="0" err="1" smtClean="0">
                <a:latin typeface="Helvetica"/>
                <a:cs typeface="Helvetica"/>
              </a:rPr>
              <a:t>tags</a:t>
            </a:r>
            <a:r>
              <a:rPr lang="es-ES" sz="1050" dirty="0" smtClean="0">
                <a:latin typeface="Helvetica"/>
                <a:cs typeface="Helvetica"/>
              </a:rPr>
              <a:t> y nuevas reglas de medición externa.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smtClean="0">
                <a:latin typeface="Helvetica"/>
                <a:cs typeface="Helvetica"/>
              </a:rPr>
              <a:t>Reglas de medición internas.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smtClean="0">
                <a:latin typeface="Helvetica"/>
                <a:cs typeface="Helvetica"/>
              </a:rPr>
              <a:t>Proyecto Google </a:t>
            </a:r>
            <a:r>
              <a:rPr lang="es-ES" sz="1050" dirty="0" err="1" smtClean="0">
                <a:latin typeface="Helvetica"/>
                <a:cs typeface="Helvetica"/>
              </a:rPr>
              <a:t>Tag</a:t>
            </a:r>
            <a:r>
              <a:rPr lang="es-ES" sz="1050" dirty="0" smtClean="0">
                <a:latin typeface="Helvetica"/>
                <a:cs typeface="Helvetica"/>
              </a:rPr>
              <a:t> Manager.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smtClean="0">
                <a:latin typeface="Helvetica"/>
                <a:cs typeface="Helvetica"/>
              </a:rPr>
              <a:t>Proyecto </a:t>
            </a:r>
            <a:r>
              <a:rPr lang="es-ES" sz="1050" dirty="0" err="1" smtClean="0">
                <a:latin typeface="Helvetica"/>
                <a:cs typeface="Helvetica"/>
              </a:rPr>
              <a:t>Coremetrics</a:t>
            </a:r>
            <a:r>
              <a:rPr lang="es-ES" sz="1050" dirty="0" smtClean="0">
                <a:latin typeface="Helvetica"/>
                <a:cs typeface="Helvetica"/>
              </a:rPr>
              <a:t>.</a:t>
            </a:r>
          </a:p>
          <a:p>
            <a:pPr marL="742950" lvl="1" indent="-285750">
              <a:buFont typeface="Arial" charset="0"/>
              <a:buChar char="•"/>
            </a:pPr>
            <a:endParaRPr lang="es-ES" sz="1050" dirty="0" smtClean="0">
              <a:latin typeface="Helvetica"/>
              <a:cs typeface="Helvetica"/>
            </a:endParaRPr>
          </a:p>
          <a:p>
            <a:r>
              <a:rPr lang="es-ES" sz="1050" b="1" dirty="0" smtClean="0">
                <a:latin typeface="Helvetica"/>
                <a:cs typeface="Helvetica"/>
              </a:rPr>
              <a:t>Desarrollo e-Mail Marketing -&gt; CRM: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smtClean="0">
                <a:latin typeface="Helvetica"/>
                <a:cs typeface="Helvetica"/>
              </a:rPr>
              <a:t>Nuevos proveedores.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" sz="1050" dirty="0">
                <a:latin typeface="Helvetica"/>
                <a:cs typeface="Helvetica"/>
              </a:rPr>
              <a:t>Proyecto </a:t>
            </a:r>
            <a:r>
              <a:rPr lang="es-ES" sz="1050" dirty="0" smtClean="0">
                <a:latin typeface="Helvetica"/>
                <a:cs typeface="Helvetica"/>
              </a:rPr>
              <a:t>UNICA e Integración fuentes de datos.</a:t>
            </a:r>
            <a:endParaRPr lang="es-ES" sz="1050" dirty="0">
              <a:latin typeface="Helvetica"/>
              <a:cs typeface="Helvetica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s-ES" sz="1050" dirty="0" smtClean="0">
                <a:latin typeface="Helvetica"/>
                <a:cs typeface="Helvetica"/>
              </a:rPr>
              <a:t>Segmentación.</a:t>
            </a:r>
          </a:p>
          <a:p>
            <a:pPr marL="742950" lvl="1" indent="-285750">
              <a:buFont typeface="Arial" charset="0"/>
              <a:buChar char="•"/>
            </a:pPr>
            <a:endParaRPr lang="es-ES" sz="1100" dirty="0" smtClean="0">
              <a:latin typeface="Helvetica"/>
              <a:cs typeface="Helvetica"/>
            </a:endParaRPr>
          </a:p>
          <a:p>
            <a:pPr marL="742950" lvl="1" indent="-285750">
              <a:buFont typeface="Arial" charset="0"/>
              <a:buChar char="•"/>
            </a:pPr>
            <a:endParaRPr lang="es-ES_tradnl" sz="1100" dirty="0" smtClean="0">
              <a:latin typeface="Helvetica"/>
              <a:cs typeface="Helvetica"/>
            </a:endParaRPr>
          </a:p>
          <a:p>
            <a:endParaRPr lang="es-ES_tradnl" sz="1100" dirty="0" smtClean="0">
              <a:latin typeface="Helvetica"/>
              <a:cs typeface="Helvetica"/>
            </a:endParaRPr>
          </a:p>
          <a:p>
            <a:endParaRPr lang="es-ES_tradnl" sz="1100" dirty="0">
              <a:latin typeface="Helvetica"/>
              <a:cs typeface="Helvetica"/>
            </a:endParaRPr>
          </a:p>
        </p:txBody>
      </p:sp>
      <p:pic>
        <p:nvPicPr>
          <p:cNvPr id="5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" y="2373280"/>
            <a:ext cx="3007168" cy="3303618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1266550" y="1873827"/>
            <a:ext cx="2412595" cy="4862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>
                <a:solidFill>
                  <a:schemeClr val="bg1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150 VISITAS</a:t>
            </a:r>
            <a:endParaRPr lang="en-US" sz="2400" b="1" dirty="0">
              <a:solidFill>
                <a:schemeClr val="bg1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266550" y="5722536"/>
            <a:ext cx="2412595" cy="4862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600" b="1" dirty="0" smtClean="0">
                <a:solidFill>
                  <a:schemeClr val="bg1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1 CLIENTE</a:t>
            </a:r>
            <a:endParaRPr lang="en-US" sz="1600" b="1" dirty="0">
              <a:solidFill>
                <a:schemeClr val="bg1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8" name="Picture 10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6200000">
            <a:off x="2633968" y="2417369"/>
            <a:ext cx="2426831" cy="2369847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3271217" y="3130573"/>
            <a:ext cx="2412596" cy="4862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100" b="1" dirty="0" smtClean="0">
                <a:solidFill>
                  <a:schemeClr val="bg1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149 Personas</a:t>
            </a:r>
            <a:br>
              <a:rPr lang="es-ES_tradnl" sz="1100" b="1" dirty="0" smtClean="0">
                <a:solidFill>
                  <a:schemeClr val="bg1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s-ES_tradnl" sz="1100" b="1" dirty="0" smtClean="0">
                <a:solidFill>
                  <a:schemeClr val="bg1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(99.3%)</a:t>
            </a:r>
          </a:p>
          <a:p>
            <a:endParaRPr lang="en-US" sz="1400" b="1" dirty="0">
              <a:solidFill>
                <a:schemeClr val="bg1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0" name="Rectángulo 2"/>
          <p:cNvSpPr/>
          <p:nvPr/>
        </p:nvSpPr>
        <p:spPr>
          <a:xfrm>
            <a:off x="5394960" y="1620585"/>
            <a:ext cx="5106353" cy="4380166"/>
          </a:xfrm>
          <a:prstGeom prst="rect">
            <a:avLst/>
          </a:prstGeom>
          <a:noFill/>
          <a:ln w="38100">
            <a:solidFill>
              <a:srgbClr val="A1423F"/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 smtClean="0"/>
              <a:t>Concepto</a:t>
            </a:r>
            <a:r>
              <a:rPr lang="en-US" dirty="0" smtClean="0"/>
              <a:t>: Client 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8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Evolución</a:t>
            </a:r>
            <a:r>
              <a:rPr lang="en-US" dirty="0" smtClean="0"/>
              <a:t> Client Performance</a:t>
            </a:r>
            <a:endParaRPr lang="en-US" dirty="0"/>
          </a:p>
        </p:txBody>
      </p:sp>
      <p:pic>
        <p:nvPicPr>
          <p:cNvPr id="4" name="Imagen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3740" y="1825625"/>
            <a:ext cx="704452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34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Desafíos</a:t>
            </a:r>
            <a:r>
              <a:rPr lang="en-US" dirty="0" smtClean="0"/>
              <a:t> y </a:t>
            </a:r>
            <a:r>
              <a:rPr lang="en-US" dirty="0" err="1" smtClean="0"/>
              <a:t>tendencias</a:t>
            </a:r>
            <a:endParaRPr lang="en-US" dirty="0"/>
          </a:p>
        </p:txBody>
      </p:sp>
      <p:pic>
        <p:nvPicPr>
          <p:cNvPr id="4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4212"/>
            <a:ext cx="4861098" cy="3389313"/>
          </a:xfrm>
          <a:prstGeom prst="rect">
            <a:avLst/>
          </a:prstGeom>
        </p:spPr>
      </p:pic>
      <p:pic>
        <p:nvPicPr>
          <p:cNvPr id="6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298" y="2275914"/>
            <a:ext cx="5891221" cy="274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505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FOCO 2017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 err="1" smtClean="0">
                <a:solidFill>
                  <a:schemeClr val="tx1"/>
                </a:solidFill>
              </a:rPr>
              <a:t>Clientes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60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Estructura</a:t>
            </a:r>
            <a:r>
              <a:rPr lang="en-US" dirty="0" smtClean="0"/>
              <a:t> </a:t>
            </a:r>
            <a:r>
              <a:rPr lang="en-US" dirty="0" err="1" smtClean="0"/>
              <a:t>Demográfica</a:t>
            </a:r>
            <a:r>
              <a:rPr lang="en-US" dirty="0" smtClean="0"/>
              <a:t> </a:t>
            </a:r>
            <a:r>
              <a:rPr lang="en-US" dirty="0" err="1" smtClean="0"/>
              <a:t>Clientes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467" y="1405467"/>
            <a:ext cx="10710333" cy="5215466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363.488 </a:t>
            </a:r>
            <a:r>
              <a:rPr lang="en-US" dirty="0" err="1" smtClean="0"/>
              <a:t>Clientes</a:t>
            </a:r>
            <a:r>
              <a:rPr lang="en-US" dirty="0" smtClean="0"/>
              <a:t> </a:t>
            </a:r>
            <a:r>
              <a:rPr lang="en-US" dirty="0" err="1" smtClean="0"/>
              <a:t>durante</a:t>
            </a:r>
            <a:r>
              <a:rPr lang="en-US" dirty="0" smtClean="0"/>
              <a:t> el 2016</a:t>
            </a:r>
          </a:p>
          <a:p>
            <a:pPr lvl="1"/>
            <a:endParaRPr lang="cs-CZ" dirty="0" smtClean="0"/>
          </a:p>
          <a:p>
            <a:pPr lvl="1"/>
            <a:endParaRPr lang="cs-CZ" dirty="0" smtClean="0"/>
          </a:p>
          <a:p>
            <a:pPr lvl="1"/>
            <a:endParaRPr lang="cs-CZ" dirty="0"/>
          </a:p>
          <a:p>
            <a:pPr lvl="1"/>
            <a:endParaRPr lang="cs-CZ" dirty="0"/>
          </a:p>
          <a:p>
            <a:pPr lvl="1"/>
            <a:endParaRPr lang="cs-CZ" dirty="0" smtClean="0"/>
          </a:p>
          <a:p>
            <a:pPr lvl="1"/>
            <a:endParaRPr lang="cs-CZ" dirty="0"/>
          </a:p>
          <a:p>
            <a:pPr lvl="1"/>
            <a:endParaRPr lang="cs-CZ" dirty="0"/>
          </a:p>
          <a:p>
            <a:pPr lvl="1"/>
            <a:endParaRPr lang="cs-CZ" dirty="0" smtClean="0"/>
          </a:p>
          <a:p>
            <a:pPr lvl="1"/>
            <a:endParaRPr lang="cs-CZ" dirty="0"/>
          </a:p>
          <a:p>
            <a:pPr lvl="1"/>
            <a:endParaRPr lang="cs-CZ" dirty="0" smtClean="0"/>
          </a:p>
          <a:p>
            <a:pPr lvl="1"/>
            <a:endParaRPr lang="cs-CZ" dirty="0"/>
          </a:p>
          <a:p>
            <a:pPr lvl="1"/>
            <a:endParaRPr lang="cs-CZ" dirty="0" smtClean="0"/>
          </a:p>
          <a:p>
            <a:pPr lvl="1"/>
            <a:endParaRPr lang="cs-CZ" dirty="0"/>
          </a:p>
          <a:p>
            <a:pPr lvl="1"/>
            <a:endParaRPr lang="cs-CZ" dirty="0" smtClean="0"/>
          </a:p>
          <a:p>
            <a:pPr lvl="1"/>
            <a:endParaRPr lang="cs-CZ" dirty="0" smtClean="0"/>
          </a:p>
          <a:p>
            <a:pPr lvl="1"/>
            <a:endParaRPr lang="cs-CZ" dirty="0" smtClean="0"/>
          </a:p>
          <a:p>
            <a:pPr lvl="1"/>
            <a:endParaRPr lang="cs-CZ" dirty="0" smtClean="0"/>
          </a:p>
          <a:p>
            <a:r>
              <a:rPr lang="es-ES_tradnl" dirty="0" smtClean="0"/>
              <a:t>Monto $ (promedio p. cliente): </a:t>
            </a:r>
            <a:r>
              <a:rPr lang="nb-NO" dirty="0" smtClean="0"/>
              <a:t>201.961 </a:t>
            </a:r>
            <a:r>
              <a:rPr lang="es-ES_tradnl" dirty="0" smtClean="0"/>
              <a:t>CLP </a:t>
            </a:r>
          </a:p>
          <a:p>
            <a:r>
              <a:rPr lang="es-ES_tradnl" dirty="0" smtClean="0"/>
              <a:t>Frecuencia Promedio: 1,66</a:t>
            </a:r>
          </a:p>
          <a:p>
            <a:r>
              <a:rPr lang="es-ES_tradnl" dirty="0" smtClean="0"/>
              <a:t>Ticket Promedio: </a:t>
            </a:r>
            <a:r>
              <a:rPr lang="cs-CZ" dirty="0" smtClean="0"/>
              <a:t>121.418 </a:t>
            </a:r>
            <a:r>
              <a:rPr lang="es-ES_tradnl" dirty="0" smtClean="0"/>
              <a:t>CLP </a:t>
            </a:r>
          </a:p>
          <a:p>
            <a:r>
              <a:rPr lang="es-ES_tradnl" dirty="0" smtClean="0"/>
              <a:t>Uso de Tarjeta Ripley: 37.7%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37" y="1837525"/>
            <a:ext cx="7653746" cy="33324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194810" y="5316807"/>
            <a:ext cx="328666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en-US" dirty="0"/>
              <a:t>95.691 </a:t>
            </a:r>
            <a:r>
              <a:rPr lang="en-US" dirty="0" smtClean="0"/>
              <a:t>Hombres (42,5%)</a:t>
            </a:r>
            <a:endParaRPr lang="en-US" dirty="0"/>
          </a:p>
          <a:p>
            <a:pPr marL="742950" lvl="1" indent="-285750">
              <a:buFont typeface="Arial" charset="0"/>
              <a:buChar char="•"/>
            </a:pPr>
            <a:r>
              <a:rPr lang="cs-CZ" dirty="0"/>
              <a:t>129.464 </a:t>
            </a:r>
            <a:r>
              <a:rPr lang="cs-CZ" dirty="0" err="1" smtClean="0"/>
              <a:t>Mujeres</a:t>
            </a:r>
            <a:r>
              <a:rPr lang="cs-CZ" dirty="0" smtClean="0"/>
              <a:t> (57,5%)</a:t>
            </a:r>
            <a:endParaRPr lang="cs-CZ" dirty="0"/>
          </a:p>
          <a:p>
            <a:pPr marL="742950" lvl="1" indent="-285750">
              <a:buFont typeface="Arial" charset="0"/>
              <a:buChar char="•"/>
            </a:pPr>
            <a:r>
              <a:rPr lang="cs-CZ" sz="1200" dirty="0" smtClean="0"/>
              <a:t>138.342 NA (38.1%)*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757009" y="5211245"/>
            <a:ext cx="2534194" cy="113877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/>
              <a:t>Cadena</a:t>
            </a:r>
          </a:p>
          <a:p>
            <a:r>
              <a:rPr lang="en-US" dirty="0" smtClean="0"/>
              <a:t>Hombres: 51.8%</a:t>
            </a:r>
          </a:p>
          <a:p>
            <a:r>
              <a:rPr lang="en-US" dirty="0" err="1" smtClean="0"/>
              <a:t>Mujeres</a:t>
            </a:r>
            <a:r>
              <a:rPr lang="en-US" dirty="0" smtClean="0"/>
              <a:t>: 48.1%</a:t>
            </a:r>
          </a:p>
          <a:p>
            <a:r>
              <a:rPr lang="en-US" sz="1200" dirty="0" smtClean="0"/>
              <a:t>NA: 46%</a:t>
            </a:r>
            <a:endParaRPr lang="en-US" dirty="0" smtClean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8320"/>
              </p:ext>
            </p:extLst>
          </p:nvPr>
        </p:nvGraphicFramePr>
        <p:xfrm>
          <a:off x="8535114" y="2373447"/>
          <a:ext cx="2006600" cy="2260600"/>
        </p:xfrm>
        <a:graphic>
          <a:graphicData uri="http://schemas.openxmlformats.org/drawingml/2006/table">
            <a:tbl>
              <a:tblPr/>
              <a:tblGrid>
                <a:gridCol w="827366"/>
                <a:gridCol w="1179234"/>
              </a:tblGrid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Percentil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Venta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Acumulada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38.0%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56.4%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69.7%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80.5%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87.1%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92.2%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95.6%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97.9%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99.3%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900"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100.0%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853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Segmentación</a:t>
            </a:r>
            <a:r>
              <a:rPr lang="en-US" dirty="0" smtClean="0"/>
              <a:t> de </a:t>
            </a:r>
            <a:r>
              <a:rPr lang="en-US" dirty="0" err="1" smtClean="0"/>
              <a:t>Clientes</a:t>
            </a:r>
            <a:endParaRPr lang="en-US" dirty="0"/>
          </a:p>
        </p:txBody>
      </p:sp>
      <p:sp>
        <p:nvSpPr>
          <p:cNvPr id="4" name="26 Rectángulo"/>
          <p:cNvSpPr/>
          <p:nvPr/>
        </p:nvSpPr>
        <p:spPr>
          <a:xfrm>
            <a:off x="506392" y="2481678"/>
            <a:ext cx="3007229" cy="2841326"/>
          </a:xfrm>
          <a:prstGeom prst="rect">
            <a:avLst/>
          </a:prstGeom>
          <a:solidFill>
            <a:schemeClr val="bg2">
              <a:lumMod val="95000"/>
            </a:schemeClr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PE" sz="4400" b="1" dirty="0" smtClean="0">
                <a:solidFill>
                  <a:schemeClr val="tx1"/>
                </a:solidFill>
                <a:latin typeface="Trebuchet MS" pitchFamily="34" charset="0"/>
              </a:rPr>
              <a:t>363.488</a:t>
            </a:r>
            <a:endParaRPr lang="es-PE" sz="5400" b="1" dirty="0" smtClean="0">
              <a:solidFill>
                <a:schemeClr val="tx1"/>
              </a:solidFill>
              <a:latin typeface="Trebuchet MS" pitchFamily="34" charset="0"/>
            </a:endParaRPr>
          </a:p>
          <a:p>
            <a:pPr algn="ctr"/>
            <a:r>
              <a:rPr lang="es-PE" sz="1400" b="1" dirty="0" smtClean="0">
                <a:solidFill>
                  <a:schemeClr val="tx1"/>
                </a:solidFill>
                <a:latin typeface="Trebuchet MS" pitchFamily="34" charset="0"/>
              </a:rPr>
              <a:t>Clientes Activos Únicos</a:t>
            </a:r>
          </a:p>
          <a:p>
            <a:pPr algn="ctr"/>
            <a:r>
              <a:rPr lang="es-PE" sz="1400" b="1" dirty="0" smtClean="0">
                <a:solidFill>
                  <a:schemeClr val="tx1"/>
                </a:solidFill>
                <a:latin typeface="Trebuchet MS" pitchFamily="34" charset="0"/>
              </a:rPr>
              <a:t>2016 </a:t>
            </a:r>
          </a:p>
          <a:p>
            <a:pPr algn="ctr"/>
            <a:endParaRPr lang="es-PE" sz="600" dirty="0">
              <a:solidFill>
                <a:schemeClr val="tx1"/>
              </a:solidFill>
              <a:latin typeface="Trebuchet MS" pitchFamily="34" charset="0"/>
            </a:endParaRPr>
          </a:p>
        </p:txBody>
      </p:sp>
      <p:grpSp>
        <p:nvGrpSpPr>
          <p:cNvPr id="5" name="57 Grupo"/>
          <p:cNvGrpSpPr/>
          <p:nvPr/>
        </p:nvGrpSpPr>
        <p:grpSpPr>
          <a:xfrm>
            <a:off x="5004367" y="2505906"/>
            <a:ext cx="6349433" cy="2841326"/>
            <a:chOff x="4211960" y="555526"/>
            <a:chExt cx="4865183" cy="2095026"/>
          </a:xfrm>
        </p:grpSpPr>
        <p:sp>
          <p:nvSpPr>
            <p:cNvPr id="6" name="29 Rectángulo"/>
            <p:cNvSpPr/>
            <p:nvPr/>
          </p:nvSpPr>
          <p:spPr>
            <a:xfrm>
              <a:off x="4211960" y="555526"/>
              <a:ext cx="4865183" cy="2095026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>
                <a:latin typeface="Trebuchet MS" pitchFamily="34" charset="0"/>
              </a:endParaRPr>
            </a:p>
          </p:txBody>
        </p:sp>
        <p:graphicFrame>
          <p:nvGraphicFramePr>
            <p:cNvPr id="7" name="30 Diagrama"/>
            <p:cNvGraphicFramePr/>
            <p:nvPr>
              <p:extLst>
                <p:ext uri="{D42A27DB-BD31-4B8C-83A1-F6EECF244321}">
                  <p14:modId xmlns:p14="http://schemas.microsoft.com/office/powerpoint/2010/main" val="969034880"/>
                </p:ext>
              </p:extLst>
            </p:nvPr>
          </p:nvGraphicFramePr>
          <p:xfrm>
            <a:off x="5335042" y="993626"/>
            <a:ext cx="2085917" cy="142780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aphicFrame>
          <p:nvGraphicFramePr>
            <p:cNvPr id="8" name="31 Diagrama"/>
            <p:cNvGraphicFramePr/>
            <p:nvPr>
              <p:extLst>
                <p:ext uri="{D42A27DB-BD31-4B8C-83A1-F6EECF244321}">
                  <p14:modId xmlns:p14="http://schemas.microsoft.com/office/powerpoint/2010/main" val="53249312"/>
                </p:ext>
              </p:extLst>
            </p:nvPr>
          </p:nvGraphicFramePr>
          <p:xfrm>
            <a:off x="6914897" y="993626"/>
            <a:ext cx="2085917" cy="142780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grpSp>
          <p:nvGrpSpPr>
            <p:cNvPr id="9" name="3 Grupo"/>
            <p:cNvGrpSpPr/>
            <p:nvPr/>
          </p:nvGrpSpPr>
          <p:grpSpPr>
            <a:xfrm>
              <a:off x="4338271" y="1017918"/>
              <a:ext cx="900781" cy="1379216"/>
              <a:chOff x="3462904" y="2756848"/>
              <a:chExt cx="900781" cy="1379216"/>
            </a:xfrm>
          </p:grpSpPr>
          <p:sp>
            <p:nvSpPr>
              <p:cNvPr id="13" name="37 Rectángulo"/>
              <p:cNvSpPr/>
              <p:nvPr/>
            </p:nvSpPr>
            <p:spPr>
              <a:xfrm>
                <a:off x="3462904" y="2756848"/>
                <a:ext cx="900781" cy="31895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s-PE" sz="900" b="1" dirty="0" smtClean="0">
                    <a:latin typeface="Trebuchet MS" pitchFamily="34" charset="0"/>
                  </a:rPr>
                  <a:t>R+</a:t>
                </a:r>
                <a:endParaRPr lang="es-PE" sz="900" b="1" dirty="0">
                  <a:latin typeface="Trebuchet MS" pitchFamily="34" charset="0"/>
                </a:endParaRPr>
              </a:p>
            </p:txBody>
          </p:sp>
          <p:sp>
            <p:nvSpPr>
              <p:cNvPr id="14" name="38 Rectángulo"/>
              <p:cNvSpPr/>
              <p:nvPr/>
            </p:nvSpPr>
            <p:spPr>
              <a:xfrm>
                <a:off x="3462904" y="3104706"/>
                <a:ext cx="900781" cy="31897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s-PE" sz="900" b="1" dirty="0" smtClean="0">
                    <a:latin typeface="Trebuchet MS" pitchFamily="34" charset="0"/>
                  </a:rPr>
                  <a:t>R</a:t>
                </a:r>
                <a:endParaRPr lang="es-PE" sz="900" b="1" dirty="0">
                  <a:latin typeface="Trebuchet MS" pitchFamily="34" charset="0"/>
                </a:endParaRPr>
              </a:p>
            </p:txBody>
          </p:sp>
          <p:sp>
            <p:nvSpPr>
              <p:cNvPr id="15" name="39 Rectángulo"/>
              <p:cNvSpPr/>
              <p:nvPr/>
            </p:nvSpPr>
            <p:spPr>
              <a:xfrm>
                <a:off x="3462904" y="3455581"/>
                <a:ext cx="900781" cy="340242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s-PE" sz="900" b="1" dirty="0" smtClean="0">
                    <a:solidFill>
                      <a:schemeClr val="tx1"/>
                    </a:solidFill>
                    <a:latin typeface="Trebuchet MS" pitchFamily="34" charset="0"/>
                  </a:rPr>
                  <a:t>R-</a:t>
                </a:r>
                <a:endParaRPr lang="es-PE" sz="900" b="1" dirty="0">
                  <a:solidFill>
                    <a:schemeClr val="tx1"/>
                  </a:solidFill>
                  <a:latin typeface="Trebuchet MS" pitchFamily="34" charset="0"/>
                </a:endParaRPr>
              </a:p>
            </p:txBody>
          </p:sp>
          <p:sp>
            <p:nvSpPr>
              <p:cNvPr id="16" name="40 Rectángulo"/>
              <p:cNvSpPr/>
              <p:nvPr/>
            </p:nvSpPr>
            <p:spPr>
              <a:xfrm>
                <a:off x="3462904" y="3817087"/>
                <a:ext cx="900781" cy="318977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s-PE" sz="900" b="1" dirty="0" smtClean="0">
                    <a:solidFill>
                      <a:schemeClr val="tx1"/>
                    </a:solidFill>
                    <a:latin typeface="Trebuchet MS" pitchFamily="34" charset="0"/>
                  </a:rPr>
                  <a:t>E</a:t>
                </a:r>
                <a:endParaRPr lang="es-PE" sz="900" b="1" dirty="0">
                  <a:solidFill>
                    <a:schemeClr val="tx1"/>
                  </a:solidFill>
                  <a:latin typeface="Trebuchet MS" pitchFamily="34" charset="0"/>
                </a:endParaRPr>
              </a:p>
            </p:txBody>
          </p:sp>
        </p:grpSp>
        <p:sp>
          <p:nvSpPr>
            <p:cNvPr id="10" name="33 CuadroTexto"/>
            <p:cNvSpPr txBox="1"/>
            <p:nvPr/>
          </p:nvSpPr>
          <p:spPr>
            <a:xfrm>
              <a:off x="4244597" y="661605"/>
              <a:ext cx="1088130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PE" sz="1100" b="1" dirty="0" smtClean="0">
                  <a:latin typeface="Trebuchet MS" pitchFamily="34" charset="0"/>
                </a:rPr>
                <a:t>Segmentos</a:t>
              </a:r>
              <a:endParaRPr lang="es-PE" sz="1100" b="1" dirty="0">
                <a:latin typeface="Trebuchet MS" pitchFamily="34" charset="0"/>
              </a:endParaRPr>
            </a:p>
          </p:txBody>
        </p:sp>
        <p:sp>
          <p:nvSpPr>
            <p:cNvPr id="11" name="34 CuadroTexto"/>
            <p:cNvSpPr txBox="1"/>
            <p:nvPr/>
          </p:nvSpPr>
          <p:spPr>
            <a:xfrm>
              <a:off x="5667457" y="661605"/>
              <a:ext cx="1421087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PE" sz="1100" b="1" dirty="0" smtClean="0">
                  <a:latin typeface="Trebuchet MS" pitchFamily="34" charset="0"/>
                </a:rPr>
                <a:t>Clientes</a:t>
              </a:r>
              <a:endParaRPr lang="es-PE" sz="1100" b="1" dirty="0">
                <a:latin typeface="Trebuchet MS" pitchFamily="34" charset="0"/>
              </a:endParaRPr>
            </a:p>
          </p:txBody>
        </p:sp>
        <p:sp>
          <p:nvSpPr>
            <p:cNvPr id="12" name="35 CuadroTexto"/>
            <p:cNvSpPr txBox="1"/>
            <p:nvPr/>
          </p:nvSpPr>
          <p:spPr>
            <a:xfrm>
              <a:off x="6926497" y="661605"/>
              <a:ext cx="2062716" cy="2616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PE" sz="1100" b="1" dirty="0" smtClean="0">
                  <a:latin typeface="Trebuchet MS" pitchFamily="34" charset="0"/>
                </a:rPr>
                <a:t>Ventas</a:t>
              </a:r>
              <a:endParaRPr lang="es-PE" sz="1100" b="1" dirty="0">
                <a:latin typeface="Trebuchet MS" pitchFamily="34" charset="0"/>
              </a:endParaRPr>
            </a:p>
          </p:txBody>
        </p:sp>
      </p:grpSp>
      <p:grpSp>
        <p:nvGrpSpPr>
          <p:cNvPr id="17" name="58 Grupo"/>
          <p:cNvGrpSpPr/>
          <p:nvPr/>
        </p:nvGrpSpPr>
        <p:grpSpPr>
          <a:xfrm>
            <a:off x="3229133" y="3594430"/>
            <a:ext cx="2059722" cy="1210101"/>
            <a:chOff x="3059832" y="1156542"/>
            <a:chExt cx="1152128" cy="650469"/>
          </a:xfrm>
        </p:grpSpPr>
        <p:sp>
          <p:nvSpPr>
            <p:cNvPr id="18" name="27 Flecha derecha"/>
            <p:cNvSpPr/>
            <p:nvPr/>
          </p:nvSpPr>
          <p:spPr>
            <a:xfrm>
              <a:off x="3426331" y="1156542"/>
              <a:ext cx="419129" cy="394445"/>
            </a:xfrm>
            <a:prstGeom prst="rightArrow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endParaRPr lang="es-PE" sz="1050" b="1" dirty="0">
                <a:latin typeface="Trebuchet MS" pitchFamily="34" charset="0"/>
              </a:endParaRPr>
            </a:p>
          </p:txBody>
        </p:sp>
        <p:sp>
          <p:nvSpPr>
            <p:cNvPr id="19" name="41 CuadroTexto"/>
            <p:cNvSpPr txBox="1"/>
            <p:nvPr/>
          </p:nvSpPr>
          <p:spPr>
            <a:xfrm>
              <a:off x="3059832" y="1591567"/>
              <a:ext cx="11521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s-PE" sz="800" i="1" dirty="0">
                <a:solidFill>
                  <a:schemeClr val="tx2"/>
                </a:solidFill>
                <a:latin typeface="Trebuchet MS" pitchFamily="34" charset="0"/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506392" y="6093967"/>
            <a:ext cx="99520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s-ES" smtClean="0"/>
              <a:t>Bajo estos criterios 23.9% de los clientes 2016 califica como R y generan 50.4% de la venta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02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3" y="1343025"/>
            <a:ext cx="6523981" cy="541409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17932" y="181316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4.73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03392" y="1823066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/>
              <a:t>3.1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134952" y="298011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/>
              <a:t>3.3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803392" y="299001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/>
              <a:t>2.7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140762" y="4299371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/>
              <a:t>3.0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803392" y="4309734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dirty="0"/>
              <a:t>2.7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140762" y="5590166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/>
              <a:t>1.2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803392" y="5590166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/>
              <a:t>1.1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855992" y="2759274"/>
            <a:ext cx="2534194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/>
              <a:t>Segmentación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clientes</a:t>
            </a:r>
            <a:r>
              <a:rPr lang="en-US" dirty="0" smtClean="0"/>
              <a:t> </a:t>
            </a:r>
            <a:r>
              <a:rPr lang="en-US" dirty="0" err="1" smtClean="0"/>
              <a:t>ripley.com</a:t>
            </a:r>
            <a:r>
              <a:rPr lang="en-US" dirty="0" smtClean="0"/>
              <a:t> </a:t>
            </a:r>
            <a:r>
              <a:rPr lang="en-US" dirty="0" err="1" smtClean="0"/>
              <a:t>según</a:t>
            </a:r>
            <a:r>
              <a:rPr lang="en-US" dirty="0" smtClean="0"/>
              <a:t> </a:t>
            </a:r>
            <a:r>
              <a:rPr lang="en-US" dirty="0" err="1" smtClean="0"/>
              <a:t>segmentos</a:t>
            </a:r>
            <a:r>
              <a:rPr lang="en-US" dirty="0" smtClean="0"/>
              <a:t> R y </a:t>
            </a:r>
            <a:r>
              <a:rPr lang="en-US" dirty="0" err="1" smtClean="0"/>
              <a:t>tenencia</a:t>
            </a:r>
            <a:r>
              <a:rPr lang="en-US" dirty="0" smtClean="0"/>
              <a:t> de </a:t>
            </a:r>
            <a:r>
              <a:rPr lang="en-US" dirty="0" err="1" smtClean="0"/>
              <a:t>tarjeta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_tradnl" dirty="0" smtClean="0"/>
              <a:t>Análisis </a:t>
            </a:r>
            <a:r>
              <a:rPr lang="en-US" dirty="0" smtClean="0"/>
              <a:t>RFM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53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845</Words>
  <Application>Microsoft Macintosh PowerPoint</Application>
  <PresentationFormat>Widescreen</PresentationFormat>
  <Paragraphs>229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Amatic Bold</vt:lpstr>
      <vt:lpstr>Amatic SC Regular</vt:lpstr>
      <vt:lpstr>Calibri</vt:lpstr>
      <vt:lpstr>Calibri Light</vt:lpstr>
      <vt:lpstr>Helvetica</vt:lpstr>
      <vt:lpstr>Mangal</vt:lpstr>
      <vt:lpstr>Trebuchet MS</vt:lpstr>
      <vt:lpstr>Wingdings</vt:lpstr>
      <vt:lpstr>Arial</vt:lpstr>
      <vt:lpstr>Office Theme</vt:lpstr>
      <vt:lpstr>Client Perfomance</vt:lpstr>
      <vt:lpstr>Concepto: Data Science</vt:lpstr>
      <vt:lpstr>Concepto: Client Performance</vt:lpstr>
      <vt:lpstr>Evolución Client Performance</vt:lpstr>
      <vt:lpstr>Desafíos y tendencias</vt:lpstr>
      <vt:lpstr>FOCO 2017</vt:lpstr>
      <vt:lpstr>Estructura Demográfica Clientes</vt:lpstr>
      <vt:lpstr>Segmentación de Clientes</vt:lpstr>
      <vt:lpstr>Análisis RFM</vt:lpstr>
      <vt:lpstr>PowerPoint Presentation</vt:lpstr>
      <vt:lpstr>Análisis RFM</vt:lpstr>
      <vt:lpstr>Análisis Intertemporal</vt:lpstr>
      <vt:lpstr>Preferencias Subyacentes</vt:lpstr>
      <vt:lpstr>Estudios ROPO (Research Online, Purchase Offline)</vt:lpstr>
      <vt:lpstr>Caso</vt:lpstr>
      <vt:lpstr>PowerPoint Presentation</vt:lpstr>
      <vt:lpstr>PowerPoint Presentation</vt:lpstr>
      <vt:lpstr>PowerPoint Presentation</vt:lpstr>
      <vt:lpstr>PowerPoint Presentation</vt:lpstr>
      <vt:lpstr>Desafío Ripley.com</vt:lpstr>
      <vt:lpstr>Desafío Ripley.com</vt:lpstr>
      <vt:lpstr>Desafío Ripley.com</vt:lpstr>
      <vt:lpstr>Desafío Ripley.com</vt:lpstr>
      <vt:lpstr>Preguntas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Roberto Armijo Keller</dc:creator>
  <cp:lastModifiedBy>Roberto Armijo Keller</cp:lastModifiedBy>
  <cp:revision>33</cp:revision>
  <dcterms:created xsi:type="dcterms:W3CDTF">2017-03-08T18:37:08Z</dcterms:created>
  <dcterms:modified xsi:type="dcterms:W3CDTF">2017-03-09T19:09:49Z</dcterms:modified>
</cp:coreProperties>
</file>

<file path=docProps/thumbnail.jpeg>
</file>